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327" r:id="rId2"/>
    <p:sldId id="328" r:id="rId3"/>
    <p:sldId id="337" r:id="rId4"/>
    <p:sldId id="336" r:id="rId5"/>
    <p:sldId id="335" r:id="rId6"/>
    <p:sldId id="334" r:id="rId7"/>
    <p:sldId id="333" r:id="rId8"/>
    <p:sldId id="332" r:id="rId9"/>
    <p:sldId id="331" r:id="rId10"/>
    <p:sldId id="330" r:id="rId11"/>
    <p:sldId id="329" r:id="rId12"/>
    <p:sldId id="338" r:id="rId13"/>
    <p:sldId id="339" r:id="rId14"/>
    <p:sldId id="340" r:id="rId15"/>
    <p:sldId id="341" r:id="rId16"/>
    <p:sldId id="343" r:id="rId17"/>
    <p:sldId id="342" r:id="rId18"/>
    <p:sldId id="344" r:id="rId19"/>
    <p:sldId id="345"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568" autoAdjust="0"/>
  </p:normalViewPr>
  <p:slideViewPr>
    <p:cSldViewPr>
      <p:cViewPr>
        <p:scale>
          <a:sx n="66" d="100"/>
          <a:sy n="66" d="100"/>
        </p:scale>
        <p:origin x="-1506" y="-168"/>
      </p:cViewPr>
      <p:guideLst>
        <p:guide orient="horz" pos="2160"/>
        <p:guide pos="2880"/>
      </p:guideLst>
    </p:cSldViewPr>
  </p:slideViewPr>
  <p:outlineViewPr>
    <p:cViewPr>
      <p:scale>
        <a:sx n="33" d="100"/>
        <a:sy n="33" d="100"/>
      </p:scale>
      <p:origin x="0" y="920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572FEDA-0CB9-4702-AAF7-0125B726039D}" type="datetimeFigureOut">
              <a:rPr lang="uk-UA" smtClean="0"/>
              <a:pPr/>
              <a:t>12.10.2016</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1A9F554-AB2C-45AE-939D-34C7DEAE4413}" type="slidenum">
              <a:rPr lang="uk-UA" smtClean="0"/>
              <a:pPr/>
              <a:t>‹#›</a:t>
            </a:fld>
            <a:endParaRPr lang="uk-UA"/>
          </a:p>
        </p:txBody>
      </p:sp>
    </p:spTree>
    <p:extLst>
      <p:ext uri="{BB962C8B-B14F-4D97-AF65-F5344CB8AC3E}">
        <p14:creationId xmlns="" xmlns:p14="http://schemas.microsoft.com/office/powerpoint/2010/main" val="1162932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12.10.2016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12.10.2016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12.10.2016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pPr/>
              <a:t>12.10.2016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pPr/>
              <a:t>12.10.2016</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pPr/>
              <a:t>12.10.2016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pPr/>
              <a:t>12.10.2016</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pPr/>
              <a:t>12.10.2016</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pPr/>
              <a:t>12.10.2016</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12.10.2016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pPr/>
              <a:t>12.10.2016</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pPr/>
              <a:t>12.10.2016</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zakon0.rada.gov.ua/laws/show/1698-18" TargetMode="Externa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507288" cy="1512168"/>
          </a:xfrm>
        </p:spPr>
        <p:txBody>
          <a:bodyPr numCol="2">
            <a:normAutofit fontScale="90000"/>
          </a:bodyPr>
          <a:lstStyle/>
          <a:p>
            <a:pPr algn="l"/>
            <a:r>
              <a:rPr lang="uk-UA" sz="1800" b="1" smtClean="0"/>
              <a:t>     </a:t>
            </a:r>
            <a:r>
              <a:rPr lang="uk-UA" sz="2000" b="1" smtClean="0"/>
              <a:t>Національна школа суддів України </a:t>
            </a:r>
            <a:r>
              <a:rPr lang="uk-UA" sz="1600" b="1" smtClean="0"/>
              <a:t>     </a:t>
            </a:r>
            <a:r>
              <a:rPr lang="uk-UA" sz="1300" b="1" smtClean="0">
                <a:solidFill>
                  <a:schemeClr val="tx2"/>
                </a:solidFill>
              </a:rPr>
              <a:t/>
            </a:r>
            <a:br>
              <a:rPr lang="uk-UA" sz="1300" b="1" smtClean="0">
                <a:solidFill>
                  <a:schemeClr val="tx2"/>
                </a:solidFill>
              </a:rPr>
            </a:br>
            <a:r>
              <a:rPr lang="uk-UA" sz="8800" b="1" smtClean="0">
                <a:solidFill>
                  <a:schemeClr val="tx2"/>
                </a:solidFill>
              </a:rPr>
              <a:t/>
            </a:r>
            <a:br>
              <a:rPr lang="uk-UA" sz="8800" b="1" smtClean="0">
                <a:solidFill>
                  <a:schemeClr val="tx2"/>
                </a:solidFill>
              </a:rPr>
            </a:br>
            <a:endParaRPr lang="uk-UA" sz="2700">
              <a:solidFill>
                <a:schemeClr val="accent2">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251520" y="1988840"/>
            <a:ext cx="8568952" cy="4320480"/>
          </a:xfrm>
        </p:spPr>
        <p:txBody>
          <a:bodyPr>
            <a:normAutofit/>
          </a:bodyPr>
          <a:lstStyle/>
          <a:p>
            <a:pPr marL="0" indent="0" algn="ctr">
              <a:buNone/>
            </a:pPr>
            <a:endParaRPr lang="uk-UA" sz="4800" b="1" dirty="0" smtClean="0"/>
          </a:p>
          <a:p>
            <a:pPr marL="0" indent="0" algn="ctr">
              <a:buNone/>
            </a:pPr>
            <a:r>
              <a:rPr lang="uk-UA" sz="4800" b="1" dirty="0" smtClean="0"/>
              <a:t>Кримінальна відповідальність за вчинення корупційних правопорушень</a:t>
            </a:r>
            <a:endParaRPr lang="ru-RU" sz="4800" dirty="0" smtClean="0"/>
          </a:p>
          <a:p>
            <a:pPr marL="0" indent="0" algn="ctr">
              <a:buNone/>
            </a:pPr>
            <a:endParaRPr lang="uk-UA" sz="4800" b="1" dirty="0" smtClean="0"/>
          </a:p>
        </p:txBody>
      </p:sp>
      <p:pic>
        <p:nvPicPr>
          <p:cNvPr id="4" name="Рисунок 3" descr="http://www.nsj.gov.ua/images/logo/logo3.png"/>
          <p:cNvPicPr/>
          <p:nvPr/>
        </p:nvPicPr>
        <p:blipFill>
          <a:blip r:embed="rId2" cstate="print"/>
          <a:srcRect/>
          <a:stretch>
            <a:fillRect/>
          </a:stretch>
        </p:blipFill>
        <p:spPr bwMode="auto">
          <a:xfrm>
            <a:off x="1376445" y="620688"/>
            <a:ext cx="1728192" cy="1073262"/>
          </a:xfrm>
          <a:prstGeom prst="rect">
            <a:avLst/>
          </a:prstGeom>
          <a:noFill/>
          <a:ln w="9525">
            <a:noFill/>
            <a:miter lim="800000"/>
            <a:headEnd/>
            <a:tailEnd/>
          </a:ln>
        </p:spPr>
      </p:pic>
      <p:pic>
        <p:nvPicPr>
          <p:cNvPr id="5" name="Picture 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788024" y="889834"/>
            <a:ext cx="3584575" cy="469265"/>
          </a:xfrm>
          <a:prstGeom prst="rect">
            <a:avLst/>
          </a:prstGeom>
          <a:noFill/>
        </p:spPr>
      </p:pic>
    </p:spTree>
    <p:extLst>
      <p:ext uri="{BB962C8B-B14F-4D97-AF65-F5344CB8AC3E}">
        <p14:creationId xmlns="" xmlns:p14="http://schemas.microsoft.com/office/powerpoint/2010/main" val="33592642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507288" cy="1512168"/>
          </a:xfrm>
        </p:spPr>
        <p:txBody>
          <a:bodyPr numCol="2">
            <a:normAutofit fontScale="90000"/>
          </a:bodyPr>
          <a:lstStyle/>
          <a:p>
            <a:pPr algn="l"/>
            <a:r>
              <a:rPr lang="uk-UA" sz="1800" b="1" smtClean="0"/>
              <a:t>     </a:t>
            </a:r>
            <a:r>
              <a:rPr lang="uk-UA" sz="2000" b="1" smtClean="0"/>
              <a:t>Національна школа суддів України </a:t>
            </a:r>
            <a:r>
              <a:rPr lang="uk-UA" sz="1600" b="1" smtClean="0"/>
              <a:t>     </a:t>
            </a:r>
            <a:r>
              <a:rPr lang="uk-UA" sz="1300" b="1" smtClean="0">
                <a:solidFill>
                  <a:schemeClr val="tx2"/>
                </a:solidFill>
              </a:rPr>
              <a:t/>
            </a:r>
            <a:br>
              <a:rPr lang="uk-UA" sz="1300" b="1" smtClean="0">
                <a:solidFill>
                  <a:schemeClr val="tx2"/>
                </a:solidFill>
              </a:rPr>
            </a:br>
            <a:r>
              <a:rPr lang="uk-UA" sz="8800" b="1" smtClean="0">
                <a:solidFill>
                  <a:schemeClr val="tx2"/>
                </a:solidFill>
              </a:rPr>
              <a:t/>
            </a:r>
            <a:br>
              <a:rPr lang="uk-UA" sz="8800" b="1" smtClean="0">
                <a:solidFill>
                  <a:schemeClr val="tx2"/>
                </a:solidFill>
              </a:rPr>
            </a:br>
            <a:endParaRPr lang="uk-UA" sz="2700">
              <a:solidFill>
                <a:schemeClr val="accent2">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323528" y="1844824"/>
            <a:ext cx="8496944" cy="4680520"/>
          </a:xfrm>
        </p:spPr>
        <p:txBody>
          <a:bodyPr>
            <a:normAutofit fontScale="32500" lnSpcReduction="20000"/>
          </a:bodyPr>
          <a:lstStyle/>
          <a:p>
            <a:pPr marL="0" indent="0" algn="ctr">
              <a:buNone/>
            </a:pPr>
            <a:r>
              <a:rPr lang="uk-UA" sz="8600" b="1" dirty="0" smtClean="0"/>
              <a:t>Важливі новели:</a:t>
            </a:r>
          </a:p>
          <a:p>
            <a:pPr fontAlgn="base"/>
            <a:r>
              <a:rPr lang="uk-UA" sz="6500" dirty="0" smtClean="0"/>
              <a:t>Майже неможливо буде застосувати до осіб, винних у корупційних діяннях, амністії та актів помилування.</a:t>
            </a:r>
            <a:endParaRPr lang="ru-RU" sz="6500" dirty="0" smtClean="0"/>
          </a:p>
          <a:p>
            <a:pPr fontAlgn="base"/>
            <a:r>
              <a:rPr lang="uk-UA" sz="6500" dirty="0" smtClean="0"/>
              <a:t>Так, згідно з новою редакцією ч. 4 ст. 86 КК України особи, визнані винними у вчиненні корупційних злочинів, вироки щодо яких не набрали законної сили, не можуть бути звільнені від відбування покарання, а особи, вироки стосовно яких набрали законної сили, - не можуть бути повністю звільнені законом про амністію від відбування покарання. Зазначені особи можуть бути звільнені від відбування покарання після фактичного відбуття ними строків, встановлених ч. 3 ст. 81 КК (тобто, не менше 2/3 строку призначеного покарання).</a:t>
            </a:r>
            <a:endParaRPr lang="ru-RU" sz="6500" dirty="0" smtClean="0"/>
          </a:p>
          <a:p>
            <a:pPr fontAlgn="base"/>
            <a:r>
              <a:rPr lang="uk-UA" sz="6500" dirty="0" smtClean="0"/>
              <a:t>Помилування особи, засудженої за вчинення корупційного злочину, у поряду ст. 87 КК України можливе лише після фактичного відбуття ними строків, встановлених ч. 3 ст. 81 КК (тобто, знову ж таки, не менше 2/3 строку призначеного покарання).</a:t>
            </a:r>
            <a:endParaRPr lang="ru-RU" sz="6500" dirty="0" smtClean="0"/>
          </a:p>
          <a:p>
            <a:pPr marL="0" indent="0" algn="ctr">
              <a:buNone/>
            </a:pPr>
            <a:endParaRPr lang="uk-UA" sz="4800" b="1" dirty="0" smtClean="0"/>
          </a:p>
          <a:p>
            <a:pPr marL="0" indent="0" algn="ctr">
              <a:buNone/>
            </a:pPr>
            <a:endParaRPr lang="uk-UA" sz="4800" b="1" dirty="0" smtClean="0"/>
          </a:p>
          <a:p>
            <a:pPr marL="0" indent="0" algn="ctr">
              <a:buNone/>
            </a:pPr>
            <a:endParaRPr lang="uk-UA" sz="4800" b="1" dirty="0" smtClean="0"/>
          </a:p>
        </p:txBody>
      </p:sp>
      <p:pic>
        <p:nvPicPr>
          <p:cNvPr id="4" name="Рисунок 3" descr="http://www.nsj.gov.ua/images/logo/logo3.png"/>
          <p:cNvPicPr/>
          <p:nvPr/>
        </p:nvPicPr>
        <p:blipFill>
          <a:blip r:embed="rId2" cstate="print"/>
          <a:srcRect/>
          <a:stretch>
            <a:fillRect/>
          </a:stretch>
        </p:blipFill>
        <p:spPr bwMode="auto">
          <a:xfrm>
            <a:off x="1376445" y="620688"/>
            <a:ext cx="1728192" cy="1073262"/>
          </a:xfrm>
          <a:prstGeom prst="rect">
            <a:avLst/>
          </a:prstGeom>
          <a:noFill/>
          <a:ln w="9525">
            <a:noFill/>
            <a:miter lim="800000"/>
            <a:headEnd/>
            <a:tailEnd/>
          </a:ln>
        </p:spPr>
      </p:pic>
      <p:pic>
        <p:nvPicPr>
          <p:cNvPr id="5" name="Picture 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788024" y="889834"/>
            <a:ext cx="3584575" cy="469265"/>
          </a:xfrm>
          <a:prstGeom prst="rect">
            <a:avLst/>
          </a:prstGeom>
          <a:noFill/>
        </p:spPr>
      </p:pic>
    </p:spTree>
    <p:extLst>
      <p:ext uri="{BB962C8B-B14F-4D97-AF65-F5344CB8AC3E}">
        <p14:creationId xmlns="" xmlns:p14="http://schemas.microsoft.com/office/powerpoint/2010/main" val="33592642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507288" cy="1512168"/>
          </a:xfrm>
        </p:spPr>
        <p:txBody>
          <a:bodyPr numCol="2">
            <a:normAutofit fontScale="90000"/>
          </a:bodyPr>
          <a:lstStyle/>
          <a:p>
            <a:pPr algn="l"/>
            <a:r>
              <a:rPr lang="uk-UA" sz="1800" b="1" smtClean="0"/>
              <a:t>     </a:t>
            </a:r>
            <a:r>
              <a:rPr lang="uk-UA" sz="2000" b="1" smtClean="0"/>
              <a:t>Національна школа суддів України </a:t>
            </a:r>
            <a:r>
              <a:rPr lang="uk-UA" sz="1600" b="1" smtClean="0"/>
              <a:t>     </a:t>
            </a:r>
            <a:r>
              <a:rPr lang="uk-UA" sz="1300" b="1" smtClean="0">
                <a:solidFill>
                  <a:schemeClr val="tx2"/>
                </a:solidFill>
              </a:rPr>
              <a:t/>
            </a:r>
            <a:br>
              <a:rPr lang="uk-UA" sz="1300" b="1" smtClean="0">
                <a:solidFill>
                  <a:schemeClr val="tx2"/>
                </a:solidFill>
              </a:rPr>
            </a:br>
            <a:r>
              <a:rPr lang="uk-UA" sz="8800" b="1" smtClean="0">
                <a:solidFill>
                  <a:schemeClr val="tx2"/>
                </a:solidFill>
              </a:rPr>
              <a:t/>
            </a:r>
            <a:br>
              <a:rPr lang="uk-UA" sz="8800" b="1" smtClean="0">
                <a:solidFill>
                  <a:schemeClr val="tx2"/>
                </a:solidFill>
              </a:rPr>
            </a:br>
            <a:endParaRPr lang="uk-UA" sz="2700">
              <a:solidFill>
                <a:schemeClr val="accent2">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323528" y="1916832"/>
            <a:ext cx="8496944" cy="4608512"/>
          </a:xfrm>
        </p:spPr>
        <p:txBody>
          <a:bodyPr>
            <a:normAutofit fontScale="47500" lnSpcReduction="20000"/>
          </a:bodyPr>
          <a:lstStyle/>
          <a:p>
            <a:pPr algn="ctr" fontAlgn="base">
              <a:buNone/>
            </a:pPr>
            <a:r>
              <a:rPr lang="uk-UA" sz="5900" b="1" dirty="0" smtClean="0"/>
              <a:t>Важливі новели:</a:t>
            </a:r>
          </a:p>
          <a:p>
            <a:pPr fontAlgn="base"/>
            <a:r>
              <a:rPr lang="uk-UA" sz="4800" dirty="0" smtClean="0"/>
              <a:t>чинна на сьогоднішній день редакція ст. 89 КК України передбачає, що для осіб, яких позбавлено права обіймати певні посади чи займатися певною діяльністю як покарання за вчинення корупційного правопорушення, судимість буде вважатися погашеною, тільки якщо вони протягом року з дня відбуття покарання (основного і додаткового) не вчинять нового злочину (п. 5 ст. 89 КК України). Водночас, за старою редакцією вказаної статті особи, які були засуджені до вказаного виду покарання, визнавались такими, що не мають судимості, одразу після виконання покарання.</a:t>
            </a:r>
            <a:endParaRPr lang="ru-RU" sz="4800" dirty="0" smtClean="0"/>
          </a:p>
          <a:p>
            <a:pPr fontAlgn="base"/>
            <a:r>
              <a:rPr lang="uk-UA" sz="4800" dirty="0" smtClean="0"/>
              <a:t>Крім того, зняття судимості до закінчення строків, зазначених в ст. 89 КК, за вчинення корупційних кримінальних правопорушень, незалежно від їх ступеню тяжкості, не застосовуватиметься (ч. 2 ст. 91 КК України). </a:t>
            </a:r>
            <a:endParaRPr lang="ru-RU" sz="4800" dirty="0" smtClean="0"/>
          </a:p>
          <a:p>
            <a:pPr marL="0" indent="0" algn="ctr">
              <a:buNone/>
            </a:pPr>
            <a:endParaRPr lang="uk-UA" sz="4800" b="1" dirty="0" smtClean="0"/>
          </a:p>
        </p:txBody>
      </p:sp>
      <p:pic>
        <p:nvPicPr>
          <p:cNvPr id="4" name="Рисунок 3" descr="http://www.nsj.gov.ua/images/logo/logo3.png"/>
          <p:cNvPicPr/>
          <p:nvPr/>
        </p:nvPicPr>
        <p:blipFill>
          <a:blip r:embed="rId2" cstate="print"/>
          <a:srcRect/>
          <a:stretch>
            <a:fillRect/>
          </a:stretch>
        </p:blipFill>
        <p:spPr bwMode="auto">
          <a:xfrm>
            <a:off x="1376445" y="620688"/>
            <a:ext cx="1728192" cy="1073262"/>
          </a:xfrm>
          <a:prstGeom prst="rect">
            <a:avLst/>
          </a:prstGeom>
          <a:noFill/>
          <a:ln w="9525">
            <a:noFill/>
            <a:miter lim="800000"/>
            <a:headEnd/>
            <a:tailEnd/>
          </a:ln>
        </p:spPr>
      </p:pic>
      <p:pic>
        <p:nvPicPr>
          <p:cNvPr id="5" name="Picture 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788024" y="889834"/>
            <a:ext cx="3584575" cy="469265"/>
          </a:xfrm>
          <a:prstGeom prst="rect">
            <a:avLst/>
          </a:prstGeom>
          <a:noFill/>
        </p:spPr>
      </p:pic>
    </p:spTree>
    <p:extLst>
      <p:ext uri="{BB962C8B-B14F-4D97-AF65-F5344CB8AC3E}">
        <p14:creationId xmlns="" xmlns:p14="http://schemas.microsoft.com/office/powerpoint/2010/main" val="33592642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507288" cy="1512168"/>
          </a:xfrm>
        </p:spPr>
        <p:txBody>
          <a:bodyPr numCol="2">
            <a:normAutofit fontScale="90000"/>
          </a:bodyPr>
          <a:lstStyle/>
          <a:p>
            <a:pPr algn="l"/>
            <a:r>
              <a:rPr lang="uk-UA" sz="1800" b="1" smtClean="0"/>
              <a:t>     </a:t>
            </a:r>
            <a:r>
              <a:rPr lang="uk-UA" sz="2000" b="1" smtClean="0"/>
              <a:t>Національна школа суддів України </a:t>
            </a:r>
            <a:r>
              <a:rPr lang="uk-UA" sz="1600" b="1" smtClean="0"/>
              <a:t>     </a:t>
            </a:r>
            <a:r>
              <a:rPr lang="uk-UA" sz="1300" b="1" smtClean="0">
                <a:solidFill>
                  <a:schemeClr val="tx2"/>
                </a:solidFill>
              </a:rPr>
              <a:t/>
            </a:r>
            <a:br>
              <a:rPr lang="uk-UA" sz="1300" b="1" smtClean="0">
                <a:solidFill>
                  <a:schemeClr val="tx2"/>
                </a:solidFill>
              </a:rPr>
            </a:br>
            <a:r>
              <a:rPr lang="uk-UA" sz="8800" b="1" smtClean="0">
                <a:solidFill>
                  <a:schemeClr val="tx2"/>
                </a:solidFill>
              </a:rPr>
              <a:t/>
            </a:r>
            <a:br>
              <a:rPr lang="uk-UA" sz="8800" b="1" smtClean="0">
                <a:solidFill>
                  <a:schemeClr val="tx2"/>
                </a:solidFill>
              </a:rPr>
            </a:br>
            <a:endParaRPr lang="uk-UA" sz="2700">
              <a:solidFill>
                <a:schemeClr val="accent2">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323528" y="1916832"/>
            <a:ext cx="8496944" cy="4608512"/>
          </a:xfrm>
        </p:spPr>
        <p:txBody>
          <a:bodyPr>
            <a:normAutofit fontScale="77500" lnSpcReduction="20000"/>
          </a:bodyPr>
          <a:lstStyle/>
          <a:p>
            <a:pPr algn="ctr" fontAlgn="base">
              <a:buNone/>
            </a:pPr>
            <a:r>
              <a:rPr lang="uk-UA" b="1" dirty="0" smtClean="0"/>
              <a:t>Відповідальність юридичних осіб за корупційні злочини:</a:t>
            </a:r>
          </a:p>
          <a:p>
            <a:pPr fontAlgn="base">
              <a:buNone/>
            </a:pPr>
            <a:r>
              <a:rPr lang="uk-UA" sz="2400" dirty="0" smtClean="0"/>
              <a:t>1) </a:t>
            </a:r>
            <a:r>
              <a:rPr lang="uk-UA" sz="2700" dirty="0" smtClean="0"/>
              <a:t>злочин вчинила уповноважена особа (тобто особа, наділена службовими повноваженнями, або  особа,  яка  має  право  діяти  від  імені  юридичної  особи  на  підставі  закону,  договору  або установчих документів юридичної особи);  </a:t>
            </a:r>
            <a:endParaRPr lang="ru-RU" sz="2700" dirty="0" smtClean="0"/>
          </a:p>
          <a:p>
            <a:pPr fontAlgn="base">
              <a:buNone/>
            </a:pPr>
            <a:r>
              <a:rPr lang="uk-UA" sz="2700" dirty="0" smtClean="0"/>
              <a:t>2) дії особи вчинено від імені або в інтересах юридичної особи (ч. 2, ст. 262, ч. 1, 2 ст. 368-4, ст. 369, ст. 369-2 КК України);  </a:t>
            </a:r>
            <a:endParaRPr lang="ru-RU" sz="2700" dirty="0" smtClean="0"/>
          </a:p>
          <a:p>
            <a:pPr fontAlgn="base">
              <a:buNone/>
            </a:pPr>
            <a:r>
              <a:rPr lang="uk-UA" sz="2700" dirty="0" smtClean="0"/>
              <a:t>3)  встановлений  зв’язок  між  діями  службової  особи  та  отриманням  юридичною  особою неправомірної  вигоди  чи  ухиленням  від  передбаченої  законом  відповідальності,  який  дає  змогу визнати злочин таким, що спрямований на покращення становища юридичної особи;  </a:t>
            </a:r>
            <a:endParaRPr lang="ru-RU" sz="2700" dirty="0" smtClean="0"/>
          </a:p>
          <a:p>
            <a:pPr fontAlgn="base">
              <a:buNone/>
            </a:pPr>
            <a:r>
              <a:rPr lang="uk-UA" sz="2700" dirty="0" smtClean="0"/>
              <a:t>4)  створення  юридичною  особою  сприятливих  умов  для  вчинення  злочину,  передбаченого ст. ч. 1, 2 ст. 368-4, ст. 369, ст. 369- 2 КК України, внаслідок незабезпечення виконання службовими особами обов’язків щодо запобігання корупційним проявам.  </a:t>
            </a:r>
            <a:endParaRPr lang="ru-RU" sz="2700" dirty="0" smtClean="0"/>
          </a:p>
          <a:p>
            <a:pPr algn="ctr" fontAlgn="base">
              <a:buNone/>
            </a:pPr>
            <a:endParaRPr lang="uk-UA" sz="2400" b="1" dirty="0" smtClean="0"/>
          </a:p>
        </p:txBody>
      </p:sp>
      <p:pic>
        <p:nvPicPr>
          <p:cNvPr id="4" name="Рисунок 3" descr="http://www.nsj.gov.ua/images/logo/logo3.png"/>
          <p:cNvPicPr/>
          <p:nvPr/>
        </p:nvPicPr>
        <p:blipFill>
          <a:blip r:embed="rId2" cstate="print"/>
          <a:srcRect/>
          <a:stretch>
            <a:fillRect/>
          </a:stretch>
        </p:blipFill>
        <p:spPr bwMode="auto">
          <a:xfrm>
            <a:off x="1376445" y="620688"/>
            <a:ext cx="1728192" cy="1073262"/>
          </a:xfrm>
          <a:prstGeom prst="rect">
            <a:avLst/>
          </a:prstGeom>
          <a:noFill/>
          <a:ln w="9525">
            <a:noFill/>
            <a:miter lim="800000"/>
            <a:headEnd/>
            <a:tailEnd/>
          </a:ln>
        </p:spPr>
      </p:pic>
      <p:pic>
        <p:nvPicPr>
          <p:cNvPr id="5" name="Picture 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788024" y="889834"/>
            <a:ext cx="3584575" cy="469265"/>
          </a:xfrm>
          <a:prstGeom prst="rect">
            <a:avLst/>
          </a:prstGeom>
          <a:noFill/>
        </p:spPr>
      </p:pic>
    </p:spTree>
    <p:extLst>
      <p:ext uri="{BB962C8B-B14F-4D97-AF65-F5344CB8AC3E}">
        <p14:creationId xmlns="" xmlns:p14="http://schemas.microsoft.com/office/powerpoint/2010/main" val="33592642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507288" cy="1512168"/>
          </a:xfrm>
        </p:spPr>
        <p:txBody>
          <a:bodyPr numCol="2">
            <a:normAutofit fontScale="90000"/>
          </a:bodyPr>
          <a:lstStyle/>
          <a:p>
            <a:pPr algn="l"/>
            <a:r>
              <a:rPr lang="uk-UA" sz="1800" b="1" smtClean="0"/>
              <a:t>     </a:t>
            </a:r>
            <a:r>
              <a:rPr lang="uk-UA" sz="2000" b="1" smtClean="0"/>
              <a:t>Національна школа суддів України </a:t>
            </a:r>
            <a:r>
              <a:rPr lang="uk-UA" sz="1600" b="1" smtClean="0"/>
              <a:t>     </a:t>
            </a:r>
            <a:r>
              <a:rPr lang="uk-UA" sz="1300" b="1" smtClean="0">
                <a:solidFill>
                  <a:schemeClr val="tx2"/>
                </a:solidFill>
              </a:rPr>
              <a:t/>
            </a:r>
            <a:br>
              <a:rPr lang="uk-UA" sz="1300" b="1" smtClean="0">
                <a:solidFill>
                  <a:schemeClr val="tx2"/>
                </a:solidFill>
              </a:rPr>
            </a:br>
            <a:r>
              <a:rPr lang="uk-UA" sz="8800" b="1" smtClean="0">
                <a:solidFill>
                  <a:schemeClr val="tx2"/>
                </a:solidFill>
              </a:rPr>
              <a:t/>
            </a:r>
            <a:br>
              <a:rPr lang="uk-UA" sz="8800" b="1" smtClean="0">
                <a:solidFill>
                  <a:schemeClr val="tx2"/>
                </a:solidFill>
              </a:rPr>
            </a:br>
            <a:endParaRPr lang="uk-UA" sz="2700">
              <a:solidFill>
                <a:schemeClr val="accent2">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251520" y="1772816"/>
            <a:ext cx="8568952" cy="4752528"/>
          </a:xfrm>
        </p:spPr>
        <p:txBody>
          <a:bodyPr>
            <a:normAutofit fontScale="62500" lnSpcReduction="20000"/>
          </a:bodyPr>
          <a:lstStyle/>
          <a:p>
            <a:pPr marL="0" indent="0" algn="ctr">
              <a:buNone/>
            </a:pPr>
            <a:r>
              <a:rPr lang="uk-UA" b="1" dirty="0" smtClean="0"/>
              <a:t>Особливості доказування у справах про корупційні злочини</a:t>
            </a:r>
          </a:p>
          <a:p>
            <a:r>
              <a:rPr lang="uk-UA" dirty="0" smtClean="0"/>
              <a:t>Враховуючи, що більшість статей (частин статей) КК України, які передбачають відповідальність за вчинення корупційних злочинів (примітка до ст. 45 КК України), є </a:t>
            </a:r>
            <a:r>
              <a:rPr lang="uk-UA" i="1" dirty="0" smtClean="0"/>
              <a:t>тяжкими</a:t>
            </a:r>
            <a:r>
              <a:rPr lang="uk-UA" dirty="0" smtClean="0"/>
              <a:t> чи </a:t>
            </a:r>
            <a:r>
              <a:rPr lang="uk-UA" i="1" dirty="0" smtClean="0"/>
              <a:t>особливо тяжкими</a:t>
            </a:r>
            <a:r>
              <a:rPr lang="uk-UA" dirty="0" smtClean="0"/>
              <a:t>, у числі доказів винуватості обвинуваченого можуть прокурором надаватись суду докази, здобуті в результаті проведення </a:t>
            </a:r>
            <a:r>
              <a:rPr lang="uk-UA" i="1" dirty="0" smtClean="0"/>
              <a:t>негласних слідчих (розшукових) дій</a:t>
            </a:r>
            <a:r>
              <a:rPr lang="uk-UA" dirty="0" smtClean="0"/>
              <a:t> на досудовому слідстві або здобуті в межах оперативно-розшукової справи.</a:t>
            </a:r>
            <a:r>
              <a:rPr lang="uk-UA" b="1" dirty="0" smtClean="0"/>
              <a:t> </a:t>
            </a:r>
            <a:endParaRPr lang="ru-RU" dirty="0" smtClean="0"/>
          </a:p>
          <a:p>
            <a:r>
              <a:rPr lang="uk-UA" b="1" dirty="0" smtClean="0"/>
              <a:t> </a:t>
            </a:r>
            <a:r>
              <a:rPr lang="uk-UA" dirty="0" smtClean="0"/>
              <a:t>Згідно з Законом України «Про оперативно-розшукову діяльність» від 18.02.1992 № 2135-ХІІ з подальшими змінами </a:t>
            </a:r>
            <a:r>
              <a:rPr lang="uk-UA" i="1" dirty="0" smtClean="0"/>
              <a:t>обмеження прав і свобод людини та юридичних осіб під час проведення оперативно-розшукової діяльності застосовується лише за рішенням слідчого судді з метою виявлення, попередження чи припинення тяжкого або особливо тяжкого злочину і у випадках, передбачених законодавством України </a:t>
            </a:r>
            <a:r>
              <a:rPr lang="uk-UA" dirty="0" smtClean="0"/>
              <a:t>(ст. 9),  матеріали оперативно-розшукової діяльності використовуються як приводи і підстави для початку досудового розслідування, для отримання фактичних даних, які можуть бути доказами у кримінальному провадження (ст.10).</a:t>
            </a:r>
            <a:endParaRPr lang="ru-RU" dirty="0" smtClean="0"/>
          </a:p>
          <a:p>
            <a:pPr marL="0" indent="0" algn="ctr">
              <a:buNone/>
            </a:pPr>
            <a:endParaRPr lang="uk-UA" b="1" dirty="0" smtClean="0"/>
          </a:p>
        </p:txBody>
      </p:sp>
      <p:pic>
        <p:nvPicPr>
          <p:cNvPr id="4" name="Рисунок 3" descr="http://www.nsj.gov.ua/images/logo/logo3.png"/>
          <p:cNvPicPr/>
          <p:nvPr/>
        </p:nvPicPr>
        <p:blipFill>
          <a:blip r:embed="rId2" cstate="print"/>
          <a:srcRect/>
          <a:stretch>
            <a:fillRect/>
          </a:stretch>
        </p:blipFill>
        <p:spPr bwMode="auto">
          <a:xfrm>
            <a:off x="1376445" y="620688"/>
            <a:ext cx="1728192" cy="1073262"/>
          </a:xfrm>
          <a:prstGeom prst="rect">
            <a:avLst/>
          </a:prstGeom>
          <a:noFill/>
          <a:ln w="9525">
            <a:noFill/>
            <a:miter lim="800000"/>
            <a:headEnd/>
            <a:tailEnd/>
          </a:ln>
        </p:spPr>
      </p:pic>
      <p:pic>
        <p:nvPicPr>
          <p:cNvPr id="5" name="Picture 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788024" y="889834"/>
            <a:ext cx="3584575" cy="469265"/>
          </a:xfrm>
          <a:prstGeom prst="rect">
            <a:avLst/>
          </a:prstGeom>
          <a:noFill/>
        </p:spPr>
      </p:pic>
    </p:spTree>
    <p:extLst>
      <p:ext uri="{BB962C8B-B14F-4D97-AF65-F5344CB8AC3E}">
        <p14:creationId xmlns="" xmlns:p14="http://schemas.microsoft.com/office/powerpoint/2010/main" val="33592642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507288" cy="1512168"/>
          </a:xfrm>
        </p:spPr>
        <p:txBody>
          <a:bodyPr numCol="2">
            <a:normAutofit fontScale="90000"/>
          </a:bodyPr>
          <a:lstStyle/>
          <a:p>
            <a:pPr algn="l"/>
            <a:r>
              <a:rPr lang="uk-UA" sz="1800" b="1" smtClean="0"/>
              <a:t>     </a:t>
            </a:r>
            <a:r>
              <a:rPr lang="uk-UA" sz="2000" b="1" smtClean="0"/>
              <a:t>Національна школа суддів України </a:t>
            </a:r>
            <a:r>
              <a:rPr lang="uk-UA" sz="1600" b="1" smtClean="0"/>
              <a:t>     </a:t>
            </a:r>
            <a:r>
              <a:rPr lang="uk-UA" sz="1300" b="1" smtClean="0">
                <a:solidFill>
                  <a:schemeClr val="tx2"/>
                </a:solidFill>
              </a:rPr>
              <a:t/>
            </a:r>
            <a:br>
              <a:rPr lang="uk-UA" sz="1300" b="1" smtClean="0">
                <a:solidFill>
                  <a:schemeClr val="tx2"/>
                </a:solidFill>
              </a:rPr>
            </a:br>
            <a:r>
              <a:rPr lang="uk-UA" sz="8800" b="1" smtClean="0">
                <a:solidFill>
                  <a:schemeClr val="tx2"/>
                </a:solidFill>
              </a:rPr>
              <a:t/>
            </a:r>
            <a:br>
              <a:rPr lang="uk-UA" sz="8800" b="1" smtClean="0">
                <a:solidFill>
                  <a:schemeClr val="tx2"/>
                </a:solidFill>
              </a:rPr>
            </a:br>
            <a:endParaRPr lang="uk-UA" sz="2700">
              <a:solidFill>
                <a:schemeClr val="accent2">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323528" y="1988840"/>
            <a:ext cx="8496944" cy="4536504"/>
          </a:xfrm>
        </p:spPr>
        <p:txBody>
          <a:bodyPr>
            <a:normAutofit fontScale="47500" lnSpcReduction="20000"/>
          </a:bodyPr>
          <a:lstStyle/>
          <a:p>
            <a:pPr marL="0" indent="0"/>
            <a:r>
              <a:rPr lang="uk-UA" sz="4800" dirty="0" smtClean="0"/>
              <a:t>  Тяжкими злочинами з числа злочинів, віднесених до корупційних, є злочини, передбачені  ч. 2 ст. 262,  ч. 2 ст. 312,   ч. 2 ст. 410,  ч. 2 ст. 364,  ч. 2 ст. 364-1,  ч. 3 ст. 365-2,  ч. 2, 3, 4 ст. 368,  ч. 3 ст. 368-2,  ч. 4 ст. 368-3, ч. 4 ст. 368-4,  ч. 2, 3, 4 ст. 369, ч. 2, 3 ст. 369-2 КК України.  </a:t>
            </a:r>
          </a:p>
          <a:p>
            <a:pPr marL="0" indent="0"/>
            <a:r>
              <a:rPr lang="uk-UA" sz="4800" i="1" dirty="0" smtClean="0"/>
              <a:t>  Протокол про результати проведення негласної слідчої (розшукової) дії -  оперативно-технічного заходу</a:t>
            </a:r>
            <a:r>
              <a:rPr lang="uk-UA" sz="4800" dirty="0" smtClean="0"/>
              <a:t> – є допустимим доказом, якщо НСД проведена на підставі ухвали слідчого судді апеляційного суду,  відповідає змісту зазначеної мотивованої ухвали і передбаченому в ухвалі строку. </a:t>
            </a:r>
          </a:p>
          <a:p>
            <a:pPr marL="0" indent="0"/>
            <a:r>
              <a:rPr lang="uk-UA" sz="4800" dirty="0" smtClean="0"/>
              <a:t>  Заперечення  стороною захисту законності проведенні НСД повинен в судовому засіданні спростувати прокурор, в тому числі шляхом надання відповідної довідки голови апеляційного суду про факт постановлення відповідної ухвали слідчим суддею.</a:t>
            </a:r>
            <a:endParaRPr lang="ru-RU" sz="4800" dirty="0" smtClean="0"/>
          </a:p>
        </p:txBody>
      </p:sp>
      <p:pic>
        <p:nvPicPr>
          <p:cNvPr id="4" name="Рисунок 3" descr="http://www.nsj.gov.ua/images/logo/logo3.png"/>
          <p:cNvPicPr/>
          <p:nvPr/>
        </p:nvPicPr>
        <p:blipFill>
          <a:blip r:embed="rId2" cstate="print"/>
          <a:srcRect/>
          <a:stretch>
            <a:fillRect/>
          </a:stretch>
        </p:blipFill>
        <p:spPr bwMode="auto">
          <a:xfrm>
            <a:off x="1376445" y="620688"/>
            <a:ext cx="1728192" cy="1073262"/>
          </a:xfrm>
          <a:prstGeom prst="rect">
            <a:avLst/>
          </a:prstGeom>
          <a:noFill/>
          <a:ln w="9525">
            <a:noFill/>
            <a:miter lim="800000"/>
            <a:headEnd/>
            <a:tailEnd/>
          </a:ln>
        </p:spPr>
      </p:pic>
      <p:pic>
        <p:nvPicPr>
          <p:cNvPr id="5" name="Picture 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788024" y="889834"/>
            <a:ext cx="3584575" cy="469265"/>
          </a:xfrm>
          <a:prstGeom prst="rect">
            <a:avLst/>
          </a:prstGeom>
          <a:noFill/>
        </p:spPr>
      </p:pic>
    </p:spTree>
    <p:extLst>
      <p:ext uri="{BB962C8B-B14F-4D97-AF65-F5344CB8AC3E}">
        <p14:creationId xmlns="" xmlns:p14="http://schemas.microsoft.com/office/powerpoint/2010/main" val="33592642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507288" cy="1512168"/>
          </a:xfrm>
        </p:spPr>
        <p:txBody>
          <a:bodyPr numCol="2">
            <a:normAutofit fontScale="90000"/>
          </a:bodyPr>
          <a:lstStyle/>
          <a:p>
            <a:pPr algn="l"/>
            <a:r>
              <a:rPr lang="uk-UA" sz="1800" b="1" smtClean="0"/>
              <a:t>     </a:t>
            </a:r>
            <a:r>
              <a:rPr lang="uk-UA" sz="2000" b="1" smtClean="0"/>
              <a:t>Національна школа суддів України </a:t>
            </a:r>
            <a:r>
              <a:rPr lang="uk-UA" sz="1600" b="1" smtClean="0"/>
              <a:t>     </a:t>
            </a:r>
            <a:r>
              <a:rPr lang="uk-UA" sz="1300" b="1" smtClean="0">
                <a:solidFill>
                  <a:schemeClr val="tx2"/>
                </a:solidFill>
              </a:rPr>
              <a:t/>
            </a:r>
            <a:br>
              <a:rPr lang="uk-UA" sz="1300" b="1" smtClean="0">
                <a:solidFill>
                  <a:schemeClr val="tx2"/>
                </a:solidFill>
              </a:rPr>
            </a:br>
            <a:r>
              <a:rPr lang="uk-UA" sz="8800" b="1" smtClean="0">
                <a:solidFill>
                  <a:schemeClr val="tx2"/>
                </a:solidFill>
              </a:rPr>
              <a:t/>
            </a:r>
            <a:br>
              <a:rPr lang="uk-UA" sz="8800" b="1" smtClean="0">
                <a:solidFill>
                  <a:schemeClr val="tx2"/>
                </a:solidFill>
              </a:rPr>
            </a:br>
            <a:endParaRPr lang="uk-UA" sz="2700">
              <a:solidFill>
                <a:schemeClr val="accent2">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323528" y="1916832"/>
            <a:ext cx="8496944" cy="4608512"/>
          </a:xfrm>
        </p:spPr>
        <p:txBody>
          <a:bodyPr>
            <a:normAutofit fontScale="85000" lnSpcReduction="20000"/>
          </a:bodyPr>
          <a:lstStyle/>
          <a:p>
            <a:pPr marL="0" indent="0" algn="ctr">
              <a:buNone/>
            </a:pPr>
            <a:r>
              <a:rPr lang="uk-UA" b="1" dirty="0" smtClean="0"/>
              <a:t>Затвердження угоди у справах про корупційні злочини</a:t>
            </a:r>
          </a:p>
          <a:p>
            <a:endParaRPr lang="uk-UA" sz="900" dirty="0" smtClean="0"/>
          </a:p>
          <a:p>
            <a:r>
              <a:rPr lang="uk-UA" dirty="0" smtClean="0"/>
              <a:t>Угода про визнання винуватості між прокурором та підозрюваним чи обвинуваченим може бути укладена щодо злочинів, внаслідок яких шкода завдана лише </a:t>
            </a:r>
            <a:r>
              <a:rPr lang="uk-UA" i="1" dirty="0" smtClean="0"/>
              <a:t>державним чи суспільним інтересам</a:t>
            </a:r>
            <a:r>
              <a:rPr lang="uk-UA" dirty="0" smtClean="0"/>
              <a:t>. </a:t>
            </a:r>
            <a:endParaRPr lang="ru-RU" dirty="0" smtClean="0"/>
          </a:p>
          <a:p>
            <a:r>
              <a:rPr lang="uk-UA" dirty="0" smtClean="0"/>
              <a:t>Укладення угоди про визнання винуватості у кримінальному провадженні щодо уповноваженої особи юридичної особи, яка вчинила кримінальне правопорушення, у зв’язку з яким здійснюється провадження щодо юридичної особи, а також у кримінальному провадженні, в якому бере участь потерпілий, не допускається.   </a:t>
            </a:r>
            <a:endParaRPr lang="ru-RU" dirty="0" smtClean="0"/>
          </a:p>
        </p:txBody>
      </p:sp>
      <p:pic>
        <p:nvPicPr>
          <p:cNvPr id="4" name="Рисунок 3" descr="http://www.nsj.gov.ua/images/logo/logo3.png"/>
          <p:cNvPicPr/>
          <p:nvPr/>
        </p:nvPicPr>
        <p:blipFill>
          <a:blip r:embed="rId2" cstate="print"/>
          <a:srcRect/>
          <a:stretch>
            <a:fillRect/>
          </a:stretch>
        </p:blipFill>
        <p:spPr bwMode="auto">
          <a:xfrm>
            <a:off x="1376445" y="620688"/>
            <a:ext cx="1728192" cy="1073262"/>
          </a:xfrm>
          <a:prstGeom prst="rect">
            <a:avLst/>
          </a:prstGeom>
          <a:noFill/>
          <a:ln w="9525">
            <a:noFill/>
            <a:miter lim="800000"/>
            <a:headEnd/>
            <a:tailEnd/>
          </a:ln>
        </p:spPr>
      </p:pic>
      <p:pic>
        <p:nvPicPr>
          <p:cNvPr id="5" name="Picture 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788024" y="889834"/>
            <a:ext cx="3584575" cy="469265"/>
          </a:xfrm>
          <a:prstGeom prst="rect">
            <a:avLst/>
          </a:prstGeom>
          <a:noFill/>
        </p:spPr>
      </p:pic>
    </p:spTree>
    <p:extLst>
      <p:ext uri="{BB962C8B-B14F-4D97-AF65-F5344CB8AC3E}">
        <p14:creationId xmlns="" xmlns:p14="http://schemas.microsoft.com/office/powerpoint/2010/main" val="33592642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507288" cy="1512168"/>
          </a:xfrm>
        </p:spPr>
        <p:txBody>
          <a:bodyPr numCol="2">
            <a:normAutofit fontScale="90000"/>
          </a:bodyPr>
          <a:lstStyle/>
          <a:p>
            <a:pPr algn="l"/>
            <a:r>
              <a:rPr lang="uk-UA" sz="1800" b="1" smtClean="0"/>
              <a:t>     </a:t>
            </a:r>
            <a:r>
              <a:rPr lang="uk-UA" sz="2000" b="1" smtClean="0"/>
              <a:t>Національна школа суддів України </a:t>
            </a:r>
            <a:r>
              <a:rPr lang="uk-UA" sz="1600" b="1" smtClean="0"/>
              <a:t>     </a:t>
            </a:r>
            <a:r>
              <a:rPr lang="uk-UA" sz="1300" b="1" smtClean="0">
                <a:solidFill>
                  <a:schemeClr val="tx2"/>
                </a:solidFill>
              </a:rPr>
              <a:t/>
            </a:r>
            <a:br>
              <a:rPr lang="uk-UA" sz="1300" b="1" smtClean="0">
                <a:solidFill>
                  <a:schemeClr val="tx2"/>
                </a:solidFill>
              </a:rPr>
            </a:br>
            <a:r>
              <a:rPr lang="uk-UA" sz="8800" b="1" smtClean="0">
                <a:solidFill>
                  <a:schemeClr val="tx2"/>
                </a:solidFill>
              </a:rPr>
              <a:t/>
            </a:r>
            <a:br>
              <a:rPr lang="uk-UA" sz="8800" b="1" smtClean="0">
                <a:solidFill>
                  <a:schemeClr val="tx2"/>
                </a:solidFill>
              </a:rPr>
            </a:br>
            <a:endParaRPr lang="uk-UA" sz="2700">
              <a:solidFill>
                <a:schemeClr val="accent2">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323528" y="1916832"/>
            <a:ext cx="8496944" cy="4608512"/>
          </a:xfrm>
        </p:spPr>
        <p:txBody>
          <a:bodyPr>
            <a:normAutofit fontScale="92500" lnSpcReduction="20000"/>
          </a:bodyPr>
          <a:lstStyle/>
          <a:p>
            <a:pPr marL="0" indent="0" algn="ctr">
              <a:buNone/>
            </a:pPr>
            <a:r>
              <a:rPr lang="uk-UA" sz="3900" b="1" dirty="0" smtClean="0"/>
              <a:t>Затвердження угоди у справах про корупційні злочини</a:t>
            </a:r>
          </a:p>
          <a:p>
            <a:r>
              <a:rPr lang="uk-UA" dirty="0" smtClean="0"/>
              <a:t>Кримінальним кодексом України встановлено пряму заборону щодо застосування до осіб, які вчинили корупційні злочини, положень ст. 69, ст. 75 КК України.</a:t>
            </a:r>
            <a:endParaRPr lang="ru-RU" dirty="0" smtClean="0"/>
          </a:p>
          <a:p>
            <a:r>
              <a:rPr lang="uk-UA" dirty="0" smtClean="0"/>
              <a:t>З огляду на вказану норму закону, суд відмовляє у затвердженні угоди, у разі, якщо сторони домовились та зазначили в угоді про застосування ст. 69, ст. 75 КК України.</a:t>
            </a:r>
            <a:br>
              <a:rPr lang="uk-UA" dirty="0" smtClean="0"/>
            </a:br>
            <a:endParaRPr lang="uk-UA" b="1" dirty="0" smtClean="0"/>
          </a:p>
          <a:p>
            <a:endParaRPr lang="uk-UA" sz="900" dirty="0" smtClean="0"/>
          </a:p>
        </p:txBody>
      </p:sp>
      <p:pic>
        <p:nvPicPr>
          <p:cNvPr id="4" name="Рисунок 3" descr="http://www.nsj.gov.ua/images/logo/logo3.png"/>
          <p:cNvPicPr/>
          <p:nvPr/>
        </p:nvPicPr>
        <p:blipFill>
          <a:blip r:embed="rId2" cstate="print"/>
          <a:srcRect/>
          <a:stretch>
            <a:fillRect/>
          </a:stretch>
        </p:blipFill>
        <p:spPr bwMode="auto">
          <a:xfrm>
            <a:off x="1376445" y="620688"/>
            <a:ext cx="1728192" cy="1073262"/>
          </a:xfrm>
          <a:prstGeom prst="rect">
            <a:avLst/>
          </a:prstGeom>
          <a:noFill/>
          <a:ln w="9525">
            <a:noFill/>
            <a:miter lim="800000"/>
            <a:headEnd/>
            <a:tailEnd/>
          </a:ln>
        </p:spPr>
      </p:pic>
      <p:pic>
        <p:nvPicPr>
          <p:cNvPr id="5" name="Picture 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788024" y="889834"/>
            <a:ext cx="3584575" cy="469265"/>
          </a:xfrm>
          <a:prstGeom prst="rect">
            <a:avLst/>
          </a:prstGeom>
          <a:noFill/>
        </p:spPr>
      </p:pic>
    </p:spTree>
    <p:extLst>
      <p:ext uri="{BB962C8B-B14F-4D97-AF65-F5344CB8AC3E}">
        <p14:creationId xmlns="" xmlns:p14="http://schemas.microsoft.com/office/powerpoint/2010/main" val="33592642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507288" cy="1512168"/>
          </a:xfrm>
        </p:spPr>
        <p:txBody>
          <a:bodyPr numCol="2">
            <a:normAutofit fontScale="90000"/>
          </a:bodyPr>
          <a:lstStyle/>
          <a:p>
            <a:pPr algn="l"/>
            <a:r>
              <a:rPr lang="uk-UA" sz="1800" b="1" smtClean="0"/>
              <a:t>     </a:t>
            </a:r>
            <a:r>
              <a:rPr lang="uk-UA" sz="2000" b="1" smtClean="0"/>
              <a:t>Національна школа суддів України </a:t>
            </a:r>
            <a:r>
              <a:rPr lang="uk-UA" sz="1600" b="1" smtClean="0"/>
              <a:t>     </a:t>
            </a:r>
            <a:r>
              <a:rPr lang="uk-UA" sz="1300" b="1" smtClean="0">
                <a:solidFill>
                  <a:schemeClr val="tx2"/>
                </a:solidFill>
              </a:rPr>
              <a:t/>
            </a:r>
            <a:br>
              <a:rPr lang="uk-UA" sz="1300" b="1" smtClean="0">
                <a:solidFill>
                  <a:schemeClr val="tx2"/>
                </a:solidFill>
              </a:rPr>
            </a:br>
            <a:r>
              <a:rPr lang="uk-UA" sz="8800" b="1" smtClean="0">
                <a:solidFill>
                  <a:schemeClr val="tx2"/>
                </a:solidFill>
              </a:rPr>
              <a:t/>
            </a:r>
            <a:br>
              <a:rPr lang="uk-UA" sz="8800" b="1" smtClean="0">
                <a:solidFill>
                  <a:schemeClr val="tx2"/>
                </a:solidFill>
              </a:rPr>
            </a:br>
            <a:endParaRPr lang="uk-UA" sz="2700">
              <a:solidFill>
                <a:schemeClr val="accent2">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323528" y="1916832"/>
            <a:ext cx="8496944" cy="4608512"/>
          </a:xfrm>
        </p:spPr>
        <p:txBody>
          <a:bodyPr>
            <a:normAutofit fontScale="47500" lnSpcReduction="20000"/>
          </a:bodyPr>
          <a:lstStyle/>
          <a:p>
            <a:pPr marL="0" indent="0" algn="ctr">
              <a:buNone/>
            </a:pPr>
            <a:r>
              <a:rPr lang="uk-UA" sz="6700" b="1" dirty="0" smtClean="0"/>
              <a:t>Окремі аспекти кваліфікації корупційних злочинів</a:t>
            </a:r>
            <a:endParaRPr lang="ru-RU" sz="6700" dirty="0" smtClean="0"/>
          </a:p>
          <a:p>
            <a:pPr marL="0" lvl="0" indent="0">
              <a:buNone/>
            </a:pPr>
            <a:r>
              <a:rPr lang="uk-UA" sz="4800" dirty="0" smtClean="0"/>
              <a:t>Вимагання неправомірної вигоди (хабара) має місце лише в тому випадку, якщо винна особа з метою одержання хабара погрожує вчиненням або не вчиненням дій, які можуть завдати шкоди, що є визначальним, </a:t>
            </a:r>
            <a:r>
              <a:rPr lang="uk-UA" sz="4800" b="1" dirty="0" smtClean="0"/>
              <a:t>правам</a:t>
            </a:r>
            <a:r>
              <a:rPr lang="uk-UA" sz="4800" dirty="0" smtClean="0"/>
              <a:t> чи </a:t>
            </a:r>
            <a:r>
              <a:rPr lang="uk-UA" sz="4800" b="1" dirty="0" smtClean="0"/>
              <a:t>законним інтересам</a:t>
            </a:r>
            <a:r>
              <a:rPr lang="uk-UA" sz="4800" dirty="0" smtClean="0"/>
              <a:t> того, хто дає хабар, або створює такі умови, за яких особа не повинна була, а вимушена дати хабар із метою запобігання шкідливим наслідкам чи законним інтересам. Тобто </a:t>
            </a:r>
            <a:r>
              <a:rPr lang="uk-UA" sz="4800" b="1" dirty="0" smtClean="0"/>
              <a:t>законність прав та інтересів, які хабародавець захищає шляхом дачі хабара, має бути однією із основних і обов’язкових ознак вимагання</a:t>
            </a:r>
            <a:r>
              <a:rPr lang="uk-UA" sz="4800" dirty="0" smtClean="0"/>
              <a:t>. На відміну від цього, у разі якщо хабародавець зацікавлений у незаконній, неправомірній поведінці службової особи, прагне обійти закон, домогтися своїх незаконних інтересів тощо, то вимагання хабара виключається </a:t>
            </a:r>
            <a:r>
              <a:rPr lang="uk-UA" sz="4800" i="1" dirty="0" smtClean="0"/>
              <a:t>(Справа № 5-13кс13).</a:t>
            </a:r>
            <a:endParaRPr lang="ru-RU" sz="4800" dirty="0" smtClean="0"/>
          </a:p>
        </p:txBody>
      </p:sp>
      <p:pic>
        <p:nvPicPr>
          <p:cNvPr id="4" name="Рисунок 3" descr="http://www.nsj.gov.ua/images/logo/logo3.png"/>
          <p:cNvPicPr/>
          <p:nvPr/>
        </p:nvPicPr>
        <p:blipFill>
          <a:blip r:embed="rId2" cstate="print"/>
          <a:srcRect/>
          <a:stretch>
            <a:fillRect/>
          </a:stretch>
        </p:blipFill>
        <p:spPr bwMode="auto">
          <a:xfrm>
            <a:off x="1376445" y="620688"/>
            <a:ext cx="1728192" cy="1073262"/>
          </a:xfrm>
          <a:prstGeom prst="rect">
            <a:avLst/>
          </a:prstGeom>
          <a:noFill/>
          <a:ln w="9525">
            <a:noFill/>
            <a:miter lim="800000"/>
            <a:headEnd/>
            <a:tailEnd/>
          </a:ln>
        </p:spPr>
      </p:pic>
      <p:pic>
        <p:nvPicPr>
          <p:cNvPr id="5" name="Picture 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788024" y="889834"/>
            <a:ext cx="3584575" cy="469265"/>
          </a:xfrm>
          <a:prstGeom prst="rect">
            <a:avLst/>
          </a:prstGeom>
          <a:noFill/>
        </p:spPr>
      </p:pic>
    </p:spTree>
    <p:extLst>
      <p:ext uri="{BB962C8B-B14F-4D97-AF65-F5344CB8AC3E}">
        <p14:creationId xmlns="" xmlns:p14="http://schemas.microsoft.com/office/powerpoint/2010/main" val="33592642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507288" cy="1512168"/>
          </a:xfrm>
        </p:spPr>
        <p:txBody>
          <a:bodyPr numCol="2">
            <a:normAutofit fontScale="90000"/>
          </a:bodyPr>
          <a:lstStyle/>
          <a:p>
            <a:pPr algn="l"/>
            <a:r>
              <a:rPr lang="uk-UA" sz="1800" b="1" smtClean="0"/>
              <a:t>     </a:t>
            </a:r>
            <a:r>
              <a:rPr lang="uk-UA" sz="2000" b="1" smtClean="0"/>
              <a:t>Національна школа суддів України </a:t>
            </a:r>
            <a:r>
              <a:rPr lang="uk-UA" sz="1600" b="1" smtClean="0"/>
              <a:t>     </a:t>
            </a:r>
            <a:r>
              <a:rPr lang="uk-UA" sz="1300" b="1" smtClean="0">
                <a:solidFill>
                  <a:schemeClr val="tx2"/>
                </a:solidFill>
              </a:rPr>
              <a:t/>
            </a:r>
            <a:br>
              <a:rPr lang="uk-UA" sz="1300" b="1" smtClean="0">
                <a:solidFill>
                  <a:schemeClr val="tx2"/>
                </a:solidFill>
              </a:rPr>
            </a:br>
            <a:r>
              <a:rPr lang="uk-UA" sz="8800" b="1" smtClean="0">
                <a:solidFill>
                  <a:schemeClr val="tx2"/>
                </a:solidFill>
              </a:rPr>
              <a:t/>
            </a:r>
            <a:br>
              <a:rPr lang="uk-UA" sz="8800" b="1" smtClean="0">
                <a:solidFill>
                  <a:schemeClr val="tx2"/>
                </a:solidFill>
              </a:rPr>
            </a:br>
            <a:endParaRPr lang="uk-UA" sz="2700">
              <a:solidFill>
                <a:schemeClr val="accent2">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323528" y="1988840"/>
            <a:ext cx="8640960" cy="4536504"/>
          </a:xfrm>
        </p:spPr>
        <p:txBody>
          <a:bodyPr>
            <a:normAutofit fontScale="32500" lnSpcReduction="20000"/>
          </a:bodyPr>
          <a:lstStyle/>
          <a:p>
            <a:pPr marL="0" indent="0" algn="ctr">
              <a:buNone/>
            </a:pPr>
            <a:r>
              <a:rPr lang="uk-UA" sz="8600" b="1" dirty="0" smtClean="0"/>
              <a:t>Окремі аспекти кваліфікації корупційних злочинів</a:t>
            </a:r>
          </a:p>
          <a:p>
            <a:pPr marL="0" lvl="0" indent="0">
              <a:buNone/>
            </a:pPr>
            <a:endParaRPr lang="uk-UA" sz="800" dirty="0" smtClean="0"/>
          </a:p>
          <a:p>
            <a:pPr marL="0" lvl="0" indent="0">
              <a:buNone/>
            </a:pPr>
            <a:r>
              <a:rPr lang="uk-UA" sz="7200" dirty="0" smtClean="0"/>
              <a:t>Із законодавчого визначення та судової практики випливає, що така ознака, як вимагання хабара, може бути поставлена за провину за наявності трьох основних чинників: 1) ініціатором давання (одержання) хабара є службова особа – </a:t>
            </a:r>
            <a:r>
              <a:rPr lang="uk-UA" sz="7200" dirty="0" err="1" smtClean="0"/>
              <a:t>хабароодержувач</a:t>
            </a:r>
            <a:r>
              <a:rPr lang="uk-UA" sz="7200" dirty="0" smtClean="0"/>
              <a:t>; 2) пропозиція про давання (одержання) хабара має характер вимоги (примусу), що підкріплюється: або а) відкритою погрозою, або б) створенням таких умов, які переконують хабародавця в наявності реальної небезпеки його правам та законним інтересам, що змушує його погодитися з такою вимогою; 3) дії, виконанням (невиконанням) яких погрожує вимагач, зумовлені його службовим становищем, і, головне, мають протиправний характер або спрямовані на заподіяння шкоди правам та законним інтересам хабародавця </a:t>
            </a:r>
            <a:r>
              <a:rPr lang="uk-UA" sz="7200" i="1" dirty="0" smtClean="0"/>
              <a:t>(Справа №5-14 </a:t>
            </a:r>
            <a:r>
              <a:rPr lang="uk-UA" sz="7200" i="1" dirty="0" err="1" smtClean="0"/>
              <a:t>кс</a:t>
            </a:r>
            <a:r>
              <a:rPr lang="uk-UA" sz="7200" i="1" dirty="0" smtClean="0"/>
              <a:t> 15).</a:t>
            </a:r>
            <a:endParaRPr lang="ru-RU" sz="7200" dirty="0" smtClean="0"/>
          </a:p>
          <a:p>
            <a:pPr marL="0" indent="0" algn="ctr">
              <a:buNone/>
            </a:pPr>
            <a:endParaRPr lang="ru-RU" sz="6700" dirty="0" smtClean="0"/>
          </a:p>
        </p:txBody>
      </p:sp>
      <p:pic>
        <p:nvPicPr>
          <p:cNvPr id="4" name="Рисунок 3" descr="http://www.nsj.gov.ua/images/logo/logo3.png"/>
          <p:cNvPicPr/>
          <p:nvPr/>
        </p:nvPicPr>
        <p:blipFill>
          <a:blip r:embed="rId2" cstate="print"/>
          <a:srcRect/>
          <a:stretch>
            <a:fillRect/>
          </a:stretch>
        </p:blipFill>
        <p:spPr bwMode="auto">
          <a:xfrm>
            <a:off x="1376445" y="620688"/>
            <a:ext cx="1728192" cy="1073262"/>
          </a:xfrm>
          <a:prstGeom prst="rect">
            <a:avLst/>
          </a:prstGeom>
          <a:noFill/>
          <a:ln w="9525">
            <a:noFill/>
            <a:miter lim="800000"/>
            <a:headEnd/>
            <a:tailEnd/>
          </a:ln>
        </p:spPr>
      </p:pic>
      <p:pic>
        <p:nvPicPr>
          <p:cNvPr id="5" name="Picture 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788024" y="889834"/>
            <a:ext cx="3584575" cy="469265"/>
          </a:xfrm>
          <a:prstGeom prst="rect">
            <a:avLst/>
          </a:prstGeom>
          <a:noFill/>
        </p:spPr>
      </p:pic>
    </p:spTree>
    <p:extLst>
      <p:ext uri="{BB962C8B-B14F-4D97-AF65-F5344CB8AC3E}">
        <p14:creationId xmlns="" xmlns:p14="http://schemas.microsoft.com/office/powerpoint/2010/main" val="33592642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507288" cy="1512168"/>
          </a:xfrm>
        </p:spPr>
        <p:txBody>
          <a:bodyPr numCol="2">
            <a:normAutofit fontScale="90000"/>
          </a:bodyPr>
          <a:lstStyle/>
          <a:p>
            <a:pPr algn="l"/>
            <a:r>
              <a:rPr lang="uk-UA" sz="1800" b="1" smtClean="0"/>
              <a:t>     </a:t>
            </a:r>
            <a:r>
              <a:rPr lang="uk-UA" sz="2000" b="1" smtClean="0"/>
              <a:t>Національна школа суддів України </a:t>
            </a:r>
            <a:r>
              <a:rPr lang="uk-UA" sz="1600" b="1" smtClean="0"/>
              <a:t>     </a:t>
            </a:r>
            <a:r>
              <a:rPr lang="uk-UA" sz="1300" b="1" smtClean="0">
                <a:solidFill>
                  <a:schemeClr val="tx2"/>
                </a:solidFill>
              </a:rPr>
              <a:t/>
            </a:r>
            <a:br>
              <a:rPr lang="uk-UA" sz="1300" b="1" smtClean="0">
                <a:solidFill>
                  <a:schemeClr val="tx2"/>
                </a:solidFill>
              </a:rPr>
            </a:br>
            <a:r>
              <a:rPr lang="uk-UA" sz="8800" b="1" smtClean="0">
                <a:solidFill>
                  <a:schemeClr val="tx2"/>
                </a:solidFill>
              </a:rPr>
              <a:t/>
            </a:r>
            <a:br>
              <a:rPr lang="uk-UA" sz="8800" b="1" smtClean="0">
                <a:solidFill>
                  <a:schemeClr val="tx2"/>
                </a:solidFill>
              </a:rPr>
            </a:br>
            <a:endParaRPr lang="uk-UA" sz="2700">
              <a:solidFill>
                <a:schemeClr val="accent2">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323528" y="1988840"/>
            <a:ext cx="8640960" cy="4536504"/>
          </a:xfrm>
        </p:spPr>
        <p:txBody>
          <a:bodyPr>
            <a:normAutofit fontScale="25000" lnSpcReduction="20000"/>
          </a:bodyPr>
          <a:lstStyle/>
          <a:p>
            <a:pPr marL="0" lvl="0" indent="0" algn="ctr">
              <a:buNone/>
            </a:pPr>
            <a:r>
              <a:rPr lang="uk-UA" sz="11200" b="1" dirty="0" smtClean="0"/>
              <a:t>Окремі аспекти кваліфікації корупційних злочинів</a:t>
            </a:r>
          </a:p>
          <a:p>
            <a:pPr marL="0" lvl="0" indent="0">
              <a:buNone/>
            </a:pPr>
            <a:r>
              <a:rPr lang="uk-UA" sz="8800" dirty="0" smtClean="0"/>
              <a:t>Із нормативних приписів заборони одержувати незаконну винагороду, визначення яких міститься у статті 368 КК, випливає, що представник влади, одним із яких є суддя, обіймаючи посаду голови, не вправі одержувати будь-якої винагороди у зв’язку зі здійсненням своїх службових повноважень. Це законодавче положення передбачає, що кримінальна відповідальність за порушення цієї заборони настає у тому разі, коли особа, яка дає хабар голові апеляційного суду, усвідомлює, що дає його саме такій особі, й у зв’язку із можливостями цієї посади, а особа, яка одержує незаконну винагороду (хабар), розуміє (не може не розуміти) значимість займаної нею посади, її статусність та можливості; вагомість цієї посади у сприйнятті хабародавцем, мету, яку переслідує останній, та його віру в те, що ця мета буде досягнута завдяки можливостям посади, яку обіймає </a:t>
            </a:r>
            <a:r>
              <a:rPr lang="uk-UA" sz="8800" dirty="0" err="1" smtClean="0"/>
              <a:t>хабароодержувач</a:t>
            </a:r>
            <a:r>
              <a:rPr lang="uk-UA" sz="8800" i="1" dirty="0" smtClean="0"/>
              <a:t> (Справа №5-5 кс13).</a:t>
            </a:r>
            <a:endParaRPr lang="ru-RU" sz="8800" dirty="0" smtClean="0"/>
          </a:p>
          <a:p>
            <a:pPr marL="0" indent="0" algn="ctr">
              <a:buNone/>
            </a:pPr>
            <a:endParaRPr lang="uk-UA" sz="8600" b="1" dirty="0" smtClean="0"/>
          </a:p>
          <a:p>
            <a:pPr marL="0" indent="0" algn="ctr">
              <a:buNone/>
            </a:pPr>
            <a:endParaRPr lang="uk-UA" sz="8600" b="1" dirty="0" smtClean="0"/>
          </a:p>
          <a:p>
            <a:pPr marL="0" lvl="0" indent="0">
              <a:buNone/>
            </a:pPr>
            <a:endParaRPr lang="uk-UA" sz="800" dirty="0" smtClean="0"/>
          </a:p>
          <a:p>
            <a:pPr marL="0" indent="0" algn="ctr">
              <a:buNone/>
            </a:pPr>
            <a:endParaRPr lang="ru-RU" sz="6700" dirty="0" smtClean="0"/>
          </a:p>
        </p:txBody>
      </p:sp>
      <p:pic>
        <p:nvPicPr>
          <p:cNvPr id="4" name="Рисунок 3" descr="http://www.nsj.gov.ua/images/logo/logo3.png"/>
          <p:cNvPicPr/>
          <p:nvPr/>
        </p:nvPicPr>
        <p:blipFill>
          <a:blip r:embed="rId2" cstate="print"/>
          <a:srcRect/>
          <a:stretch>
            <a:fillRect/>
          </a:stretch>
        </p:blipFill>
        <p:spPr bwMode="auto">
          <a:xfrm>
            <a:off x="1376445" y="620688"/>
            <a:ext cx="1728192" cy="1073262"/>
          </a:xfrm>
          <a:prstGeom prst="rect">
            <a:avLst/>
          </a:prstGeom>
          <a:noFill/>
          <a:ln w="9525">
            <a:noFill/>
            <a:miter lim="800000"/>
            <a:headEnd/>
            <a:tailEnd/>
          </a:ln>
        </p:spPr>
      </p:pic>
      <p:pic>
        <p:nvPicPr>
          <p:cNvPr id="5" name="Picture 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788024" y="889834"/>
            <a:ext cx="3584575" cy="469265"/>
          </a:xfrm>
          <a:prstGeom prst="rect">
            <a:avLst/>
          </a:prstGeom>
          <a:noFill/>
        </p:spPr>
      </p:pic>
    </p:spTree>
    <p:extLst>
      <p:ext uri="{BB962C8B-B14F-4D97-AF65-F5344CB8AC3E}">
        <p14:creationId xmlns="" xmlns:p14="http://schemas.microsoft.com/office/powerpoint/2010/main" val="33592642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507288" cy="1512168"/>
          </a:xfrm>
        </p:spPr>
        <p:txBody>
          <a:bodyPr numCol="2">
            <a:normAutofit fontScale="90000"/>
          </a:bodyPr>
          <a:lstStyle/>
          <a:p>
            <a:pPr algn="l"/>
            <a:r>
              <a:rPr lang="uk-UA" sz="1800" b="1" smtClean="0"/>
              <a:t>     </a:t>
            </a:r>
            <a:r>
              <a:rPr lang="uk-UA" sz="2000" b="1" smtClean="0"/>
              <a:t>Національна школа суддів України </a:t>
            </a:r>
            <a:r>
              <a:rPr lang="uk-UA" sz="1600" b="1" smtClean="0"/>
              <a:t>     </a:t>
            </a:r>
            <a:r>
              <a:rPr lang="uk-UA" sz="1300" b="1" smtClean="0">
                <a:solidFill>
                  <a:schemeClr val="tx2"/>
                </a:solidFill>
              </a:rPr>
              <a:t/>
            </a:r>
            <a:br>
              <a:rPr lang="uk-UA" sz="1300" b="1" smtClean="0">
                <a:solidFill>
                  <a:schemeClr val="tx2"/>
                </a:solidFill>
              </a:rPr>
            </a:br>
            <a:r>
              <a:rPr lang="uk-UA" sz="8800" b="1" smtClean="0">
                <a:solidFill>
                  <a:schemeClr val="tx2"/>
                </a:solidFill>
              </a:rPr>
              <a:t/>
            </a:r>
            <a:br>
              <a:rPr lang="uk-UA" sz="8800" b="1" smtClean="0">
                <a:solidFill>
                  <a:schemeClr val="tx2"/>
                </a:solidFill>
              </a:rPr>
            </a:br>
            <a:endParaRPr lang="uk-UA" sz="2700">
              <a:solidFill>
                <a:schemeClr val="accent2">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251520" y="1988840"/>
            <a:ext cx="8568952" cy="4536504"/>
          </a:xfrm>
        </p:spPr>
        <p:txBody>
          <a:bodyPr>
            <a:normAutofit fontScale="70000" lnSpcReduction="20000"/>
          </a:bodyPr>
          <a:lstStyle/>
          <a:p>
            <a:pPr marL="0" indent="0" algn="ctr">
              <a:buNone/>
            </a:pPr>
            <a:r>
              <a:rPr lang="uk-UA" sz="4800" b="1" i="1" u="sng" dirty="0" smtClean="0"/>
              <a:t>Питання</a:t>
            </a:r>
            <a:r>
              <a:rPr lang="uk-UA" sz="4800" b="1" i="1" dirty="0" smtClean="0"/>
              <a:t>:</a:t>
            </a:r>
          </a:p>
          <a:p>
            <a:pPr lvl="0"/>
            <a:r>
              <a:rPr lang="uk-UA" sz="4800" b="1" dirty="0" smtClean="0"/>
              <a:t>Новели у законодавстві щодо відповідальності за корупційні </a:t>
            </a:r>
            <a:r>
              <a:rPr lang="uk-UA" sz="4800" b="1" dirty="0" smtClean="0"/>
              <a:t>злочини;</a:t>
            </a:r>
            <a:endParaRPr lang="ru-RU" sz="4800" dirty="0" smtClean="0"/>
          </a:p>
          <a:p>
            <a:pPr lvl="0"/>
            <a:r>
              <a:rPr lang="uk-UA" sz="4800" b="1" dirty="0" smtClean="0"/>
              <a:t>Відповідальність юридичних осіб за корупційні </a:t>
            </a:r>
            <a:r>
              <a:rPr lang="uk-UA" sz="4800" b="1" dirty="0" smtClean="0"/>
              <a:t>злочини;</a:t>
            </a:r>
            <a:endParaRPr lang="ru-RU" sz="4800" dirty="0" smtClean="0"/>
          </a:p>
          <a:p>
            <a:pPr lvl="0"/>
            <a:r>
              <a:rPr lang="uk-UA" sz="4800" b="1" dirty="0" smtClean="0"/>
              <a:t>Особливості доказування у справах про корупційні </a:t>
            </a:r>
            <a:r>
              <a:rPr lang="uk-UA" sz="4800" b="1" dirty="0" smtClean="0"/>
              <a:t>злочини;</a:t>
            </a:r>
            <a:endParaRPr lang="ru-RU" sz="4800" dirty="0" smtClean="0"/>
          </a:p>
          <a:p>
            <a:pPr lvl="0"/>
            <a:r>
              <a:rPr lang="uk-UA" sz="4800" b="1" dirty="0" smtClean="0"/>
              <a:t>Затвердження угоди у справах про корупційні </a:t>
            </a:r>
            <a:r>
              <a:rPr lang="uk-UA" sz="4800" b="1" dirty="0" smtClean="0"/>
              <a:t>злочини.</a:t>
            </a:r>
            <a:endParaRPr lang="uk-UA" sz="4800" dirty="0" smtClean="0"/>
          </a:p>
        </p:txBody>
      </p:sp>
      <p:pic>
        <p:nvPicPr>
          <p:cNvPr id="4" name="Рисунок 3" descr="http://www.nsj.gov.ua/images/logo/logo3.png"/>
          <p:cNvPicPr/>
          <p:nvPr/>
        </p:nvPicPr>
        <p:blipFill>
          <a:blip r:embed="rId2" cstate="print"/>
          <a:srcRect/>
          <a:stretch>
            <a:fillRect/>
          </a:stretch>
        </p:blipFill>
        <p:spPr bwMode="auto">
          <a:xfrm>
            <a:off x="1376445" y="620688"/>
            <a:ext cx="1728192" cy="1073262"/>
          </a:xfrm>
          <a:prstGeom prst="rect">
            <a:avLst/>
          </a:prstGeom>
          <a:noFill/>
          <a:ln w="9525">
            <a:noFill/>
            <a:miter lim="800000"/>
            <a:headEnd/>
            <a:tailEnd/>
          </a:ln>
        </p:spPr>
      </p:pic>
      <p:pic>
        <p:nvPicPr>
          <p:cNvPr id="5" name="Picture 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788024" y="889834"/>
            <a:ext cx="3584575" cy="469265"/>
          </a:xfrm>
          <a:prstGeom prst="rect">
            <a:avLst/>
          </a:prstGeom>
          <a:noFill/>
        </p:spPr>
      </p:pic>
    </p:spTree>
    <p:extLst>
      <p:ext uri="{BB962C8B-B14F-4D97-AF65-F5344CB8AC3E}">
        <p14:creationId xmlns="" xmlns:p14="http://schemas.microsoft.com/office/powerpoint/2010/main" val="33592642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507288" cy="1512168"/>
          </a:xfrm>
        </p:spPr>
        <p:txBody>
          <a:bodyPr numCol="2">
            <a:normAutofit fontScale="90000"/>
          </a:bodyPr>
          <a:lstStyle/>
          <a:p>
            <a:pPr algn="l"/>
            <a:r>
              <a:rPr lang="uk-UA" sz="1800" b="1" smtClean="0"/>
              <a:t>     </a:t>
            </a:r>
            <a:r>
              <a:rPr lang="uk-UA" sz="2000" b="1" smtClean="0"/>
              <a:t>Національна школа суддів України </a:t>
            </a:r>
            <a:r>
              <a:rPr lang="uk-UA" sz="1600" b="1" smtClean="0"/>
              <a:t>     </a:t>
            </a:r>
            <a:r>
              <a:rPr lang="uk-UA" sz="1300" b="1" smtClean="0">
                <a:solidFill>
                  <a:schemeClr val="tx2"/>
                </a:solidFill>
              </a:rPr>
              <a:t/>
            </a:r>
            <a:br>
              <a:rPr lang="uk-UA" sz="1300" b="1" smtClean="0">
                <a:solidFill>
                  <a:schemeClr val="tx2"/>
                </a:solidFill>
              </a:rPr>
            </a:br>
            <a:r>
              <a:rPr lang="uk-UA" sz="8800" b="1" smtClean="0">
                <a:solidFill>
                  <a:schemeClr val="tx2"/>
                </a:solidFill>
              </a:rPr>
              <a:t/>
            </a:r>
            <a:br>
              <a:rPr lang="uk-UA" sz="8800" b="1" smtClean="0">
                <a:solidFill>
                  <a:schemeClr val="tx2"/>
                </a:solidFill>
              </a:rPr>
            </a:br>
            <a:endParaRPr lang="uk-UA" sz="2700">
              <a:solidFill>
                <a:schemeClr val="accent2">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323528" y="1916832"/>
            <a:ext cx="8496944" cy="4608512"/>
          </a:xfrm>
        </p:spPr>
        <p:txBody>
          <a:bodyPr>
            <a:normAutofit fontScale="77500" lnSpcReduction="20000"/>
          </a:bodyPr>
          <a:lstStyle/>
          <a:p>
            <a:pPr lvl="0" algn="ctr">
              <a:buNone/>
            </a:pPr>
            <a:r>
              <a:rPr lang="uk-UA" sz="3100" b="1" u="sng" dirty="0" smtClean="0"/>
              <a:t>Новели у законодавстві щодо відповідальності за корупційні злочини</a:t>
            </a:r>
          </a:p>
          <a:p>
            <a:pPr fontAlgn="base"/>
            <a:r>
              <a:rPr lang="uk-UA" sz="2800" b="1" dirty="0" smtClean="0"/>
              <a:t>14.10.2014 Верховна Рада України прийняла новий і по своїй суті дійсно реформаційний Закон України </a:t>
            </a:r>
            <a:r>
              <a:rPr lang="uk-UA" sz="2800" b="1" dirty="0" smtClean="0">
                <a:hlinkClick r:id="rId2"/>
              </a:rPr>
              <a:t>"Про Національне антикорупційне бюро України" № 1698 VII</a:t>
            </a:r>
            <a:r>
              <a:rPr lang="uk-UA" sz="2800" b="1" dirty="0" smtClean="0"/>
              <a:t>, яким було істотно посилено кримінальну відповідальність осіб за вчинення ними корупційних злочинів.</a:t>
            </a:r>
            <a:endParaRPr lang="ru-RU" sz="2800" dirty="0" smtClean="0"/>
          </a:p>
          <a:p>
            <a:pPr fontAlgn="base"/>
            <a:r>
              <a:rPr lang="uk-UA" sz="2800" dirty="0" smtClean="0"/>
              <a:t>Вказані зміни зазначені в п. 2 розділу ІІ "Прикінцевих положень" вказаного Закону і почали діяти з 26 січня 2015 року, тобто з дня набрання останнім чинності (через 3 місяці після опублікування).</a:t>
            </a:r>
          </a:p>
          <a:p>
            <a:pPr fontAlgn="base"/>
            <a:r>
              <a:rPr lang="uk-UA" sz="2800" dirty="0" smtClean="0"/>
              <a:t>Аналіз внесених змін до кримінального закону показує, що вони всі фактично посилюють кримінальну відповідальність та погіршують становище осіб, визнаних винуватими у вчиненні корупційних злочинів. </a:t>
            </a:r>
          </a:p>
          <a:p>
            <a:pPr fontAlgn="base"/>
            <a:r>
              <a:rPr lang="uk-UA" sz="2800" dirty="0" smtClean="0"/>
              <a:t>Тому ці зміни  до закону не мають зворотної дії в часі.  </a:t>
            </a:r>
            <a:endParaRPr lang="ru-RU" sz="2800" dirty="0" smtClean="0"/>
          </a:p>
        </p:txBody>
      </p:sp>
      <p:pic>
        <p:nvPicPr>
          <p:cNvPr id="4" name="Рисунок 3" descr="http://www.nsj.gov.ua/images/logo/logo3.png"/>
          <p:cNvPicPr/>
          <p:nvPr/>
        </p:nvPicPr>
        <p:blipFill>
          <a:blip r:embed="rId3" cstate="print"/>
          <a:srcRect/>
          <a:stretch>
            <a:fillRect/>
          </a:stretch>
        </p:blipFill>
        <p:spPr bwMode="auto">
          <a:xfrm>
            <a:off x="1376445" y="620688"/>
            <a:ext cx="1728192" cy="1073262"/>
          </a:xfrm>
          <a:prstGeom prst="rect">
            <a:avLst/>
          </a:prstGeom>
          <a:noFill/>
          <a:ln w="9525">
            <a:noFill/>
            <a:miter lim="800000"/>
            <a:headEnd/>
            <a:tailEnd/>
          </a:ln>
        </p:spPr>
      </p:pic>
      <p:pic>
        <p:nvPicPr>
          <p:cNvPr id="5" name="Picture 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4788024" y="889834"/>
            <a:ext cx="3584575" cy="469265"/>
          </a:xfrm>
          <a:prstGeom prst="rect">
            <a:avLst/>
          </a:prstGeom>
          <a:noFill/>
        </p:spPr>
      </p:pic>
    </p:spTree>
    <p:extLst>
      <p:ext uri="{BB962C8B-B14F-4D97-AF65-F5344CB8AC3E}">
        <p14:creationId xmlns="" xmlns:p14="http://schemas.microsoft.com/office/powerpoint/2010/main" val="33592642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507288" cy="1512168"/>
          </a:xfrm>
        </p:spPr>
        <p:txBody>
          <a:bodyPr numCol="2">
            <a:normAutofit fontScale="90000"/>
          </a:bodyPr>
          <a:lstStyle/>
          <a:p>
            <a:pPr algn="l"/>
            <a:r>
              <a:rPr lang="uk-UA" sz="1800" b="1" smtClean="0"/>
              <a:t>     </a:t>
            </a:r>
            <a:r>
              <a:rPr lang="uk-UA" sz="2000" b="1" smtClean="0"/>
              <a:t>Національна школа суддів України </a:t>
            </a:r>
            <a:r>
              <a:rPr lang="uk-UA" sz="1600" b="1" smtClean="0"/>
              <a:t>     </a:t>
            </a:r>
            <a:r>
              <a:rPr lang="uk-UA" sz="1300" b="1" smtClean="0">
                <a:solidFill>
                  <a:schemeClr val="tx2"/>
                </a:solidFill>
              </a:rPr>
              <a:t/>
            </a:r>
            <a:br>
              <a:rPr lang="uk-UA" sz="1300" b="1" smtClean="0">
                <a:solidFill>
                  <a:schemeClr val="tx2"/>
                </a:solidFill>
              </a:rPr>
            </a:br>
            <a:r>
              <a:rPr lang="uk-UA" sz="8800" b="1" smtClean="0">
                <a:solidFill>
                  <a:schemeClr val="tx2"/>
                </a:solidFill>
              </a:rPr>
              <a:t/>
            </a:r>
            <a:br>
              <a:rPr lang="uk-UA" sz="8800" b="1" smtClean="0">
                <a:solidFill>
                  <a:schemeClr val="tx2"/>
                </a:solidFill>
              </a:rPr>
            </a:br>
            <a:endParaRPr lang="uk-UA" sz="2700">
              <a:solidFill>
                <a:schemeClr val="accent2">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251520" y="2132856"/>
            <a:ext cx="8568952" cy="4392488"/>
          </a:xfrm>
        </p:spPr>
        <p:txBody>
          <a:bodyPr>
            <a:normAutofit fontScale="40000" lnSpcReduction="20000"/>
          </a:bodyPr>
          <a:lstStyle/>
          <a:p>
            <a:pPr algn="ctr" fontAlgn="base">
              <a:buNone/>
            </a:pPr>
            <a:r>
              <a:rPr lang="uk-UA" sz="7000" b="1" dirty="0" smtClean="0"/>
              <a:t>Сутність  змін: </a:t>
            </a:r>
            <a:endParaRPr lang="ru-RU" sz="7000" dirty="0" smtClean="0"/>
          </a:p>
          <a:p>
            <a:pPr fontAlgn="base"/>
            <a:r>
              <a:rPr lang="uk-UA" sz="5900" dirty="0" smtClean="0"/>
              <a:t>У законодавстві вперше чітко закріплено поняття "корупційних злочинів". </a:t>
            </a:r>
          </a:p>
          <a:p>
            <a:pPr fontAlgn="base"/>
            <a:r>
              <a:rPr lang="uk-UA" sz="5900" dirty="0" smtClean="0"/>
              <a:t>Відповідно до примітки до ст. 45 КК України </a:t>
            </a:r>
            <a:r>
              <a:rPr lang="uk-UA" sz="5900" b="1" dirty="0" smtClean="0"/>
              <a:t>корупційними</a:t>
            </a:r>
            <a:r>
              <a:rPr lang="uk-UA" sz="5900" dirty="0" smtClean="0"/>
              <a:t> вважаються злочини, передбачені ч. 2 ст. 191, ч. 2 ст. 262, ч. 2 ст. 308, ч. 2 ст. 312, ч. 2 ст. 313, ч. 2 ст. 320, ч. 1 ст. 357, ч. 2 ст. 410, у випадку їх вчинення шляхом зловживання службовим становищем (тобто, у випаду їх вчинення спеціальними суб'єктами злочину - </a:t>
            </a:r>
            <a:r>
              <a:rPr lang="uk-UA" sz="5900" b="1" dirty="0" smtClean="0"/>
              <a:t>службовими особами</a:t>
            </a:r>
            <a:r>
              <a:rPr lang="uk-UA" sz="5900" dirty="0" smtClean="0"/>
              <a:t> шляхом зловживання останніми своїм службовим становищем), а також злочини, передбачені ст. ст. 354, 364, 364-1, 365-2, 368-370 КК (тобто, чисто корупційні злочини, що визнаватимуться такими незалежно від суб'єктів їх вчинення).</a:t>
            </a:r>
            <a:endParaRPr lang="ru-RU" sz="5900" dirty="0" smtClean="0"/>
          </a:p>
        </p:txBody>
      </p:sp>
      <p:pic>
        <p:nvPicPr>
          <p:cNvPr id="4" name="Рисунок 3" descr="http://www.nsj.gov.ua/images/logo/logo3.png"/>
          <p:cNvPicPr/>
          <p:nvPr/>
        </p:nvPicPr>
        <p:blipFill>
          <a:blip r:embed="rId2" cstate="print"/>
          <a:srcRect/>
          <a:stretch>
            <a:fillRect/>
          </a:stretch>
        </p:blipFill>
        <p:spPr bwMode="auto">
          <a:xfrm>
            <a:off x="1376445" y="620688"/>
            <a:ext cx="1728192" cy="1073262"/>
          </a:xfrm>
          <a:prstGeom prst="rect">
            <a:avLst/>
          </a:prstGeom>
          <a:noFill/>
          <a:ln w="9525">
            <a:noFill/>
            <a:miter lim="800000"/>
            <a:headEnd/>
            <a:tailEnd/>
          </a:ln>
        </p:spPr>
      </p:pic>
      <p:pic>
        <p:nvPicPr>
          <p:cNvPr id="5" name="Picture 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788024" y="889834"/>
            <a:ext cx="3584575" cy="469265"/>
          </a:xfrm>
          <a:prstGeom prst="rect">
            <a:avLst/>
          </a:prstGeom>
          <a:noFill/>
        </p:spPr>
      </p:pic>
    </p:spTree>
    <p:extLst>
      <p:ext uri="{BB962C8B-B14F-4D97-AF65-F5344CB8AC3E}">
        <p14:creationId xmlns="" xmlns:p14="http://schemas.microsoft.com/office/powerpoint/2010/main" val="33592642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507288" cy="1512168"/>
          </a:xfrm>
        </p:spPr>
        <p:txBody>
          <a:bodyPr numCol="2">
            <a:normAutofit fontScale="90000"/>
          </a:bodyPr>
          <a:lstStyle/>
          <a:p>
            <a:pPr algn="l"/>
            <a:r>
              <a:rPr lang="uk-UA" sz="1800" b="1" smtClean="0"/>
              <a:t>     </a:t>
            </a:r>
            <a:r>
              <a:rPr lang="uk-UA" sz="2000" b="1" smtClean="0"/>
              <a:t>Національна школа суддів України </a:t>
            </a:r>
            <a:r>
              <a:rPr lang="uk-UA" sz="1600" b="1" smtClean="0"/>
              <a:t>     </a:t>
            </a:r>
            <a:r>
              <a:rPr lang="uk-UA" sz="1300" b="1" smtClean="0">
                <a:solidFill>
                  <a:schemeClr val="tx2"/>
                </a:solidFill>
              </a:rPr>
              <a:t/>
            </a:r>
            <a:br>
              <a:rPr lang="uk-UA" sz="1300" b="1" smtClean="0">
                <a:solidFill>
                  <a:schemeClr val="tx2"/>
                </a:solidFill>
              </a:rPr>
            </a:br>
            <a:r>
              <a:rPr lang="uk-UA" sz="8800" b="1" smtClean="0">
                <a:solidFill>
                  <a:schemeClr val="tx2"/>
                </a:solidFill>
              </a:rPr>
              <a:t/>
            </a:r>
            <a:br>
              <a:rPr lang="uk-UA" sz="8800" b="1" smtClean="0">
                <a:solidFill>
                  <a:schemeClr val="tx2"/>
                </a:solidFill>
              </a:rPr>
            </a:br>
            <a:endParaRPr lang="uk-UA" sz="2700">
              <a:solidFill>
                <a:schemeClr val="accent2">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323528" y="1700808"/>
            <a:ext cx="8496944" cy="4824536"/>
          </a:xfrm>
        </p:spPr>
        <p:txBody>
          <a:bodyPr>
            <a:normAutofit fontScale="47500" lnSpcReduction="20000"/>
          </a:bodyPr>
          <a:lstStyle/>
          <a:p>
            <a:pPr marL="0" indent="0" algn="ctr">
              <a:buNone/>
            </a:pPr>
            <a:endParaRPr lang="uk-UA" sz="4800" b="1" dirty="0" smtClean="0"/>
          </a:p>
          <a:p>
            <a:pPr marL="0" indent="0"/>
            <a:r>
              <a:rPr lang="uk-UA" sz="5900" dirty="0" smtClean="0"/>
              <a:t> Особливістю більшості корупційних  злочинів  є  те,  що  їх  здійснюють  </a:t>
            </a:r>
            <a:r>
              <a:rPr lang="uk-UA" sz="5900" b="1" i="1" dirty="0" smtClean="0"/>
              <a:t>спеціальні суб’єкти</a:t>
            </a:r>
            <a:r>
              <a:rPr lang="uk-UA" sz="5900" dirty="0" smtClean="0"/>
              <a:t>, визначені у ст. 3 Закону України </a:t>
            </a:r>
            <a:r>
              <a:rPr lang="uk-UA" sz="5900" dirty="0" err="1" smtClean="0"/>
              <a:t>“Про</a:t>
            </a:r>
            <a:r>
              <a:rPr lang="uk-UA" sz="5900" dirty="0" smtClean="0"/>
              <a:t> запобігання </a:t>
            </a:r>
            <a:r>
              <a:rPr lang="uk-UA" sz="5900" dirty="0" err="1" smtClean="0"/>
              <a:t>корупції”</a:t>
            </a:r>
            <a:r>
              <a:rPr lang="uk-UA" sz="5900" dirty="0" smtClean="0"/>
              <a:t> від 14.10.2014 р., – особи, які володіють службовими  повноваженнями  державного  органу,  </a:t>
            </a:r>
            <a:r>
              <a:rPr lang="uk-UA" sz="5900" dirty="0" err="1" smtClean="0"/>
              <a:t>органу</a:t>
            </a:r>
            <a:r>
              <a:rPr lang="uk-UA" sz="5900" dirty="0" smtClean="0"/>
              <a:t>  місцевого  самоврядування  та службові  особи  юридичних  осіб  приватного  права.  </a:t>
            </a:r>
          </a:p>
          <a:p>
            <a:pPr marL="0" indent="0"/>
            <a:endParaRPr lang="uk-UA" sz="800" dirty="0" smtClean="0"/>
          </a:p>
          <a:p>
            <a:pPr marL="0" indent="0"/>
            <a:r>
              <a:rPr lang="uk-UA" sz="5900" dirty="0" smtClean="0"/>
              <a:t>Тобто  </a:t>
            </a:r>
            <a:r>
              <a:rPr lang="uk-UA" sz="5900" b="1" i="1" dirty="0" smtClean="0"/>
              <a:t>спеціальний  суб’єкт  цієї  групи злочинів</a:t>
            </a:r>
            <a:r>
              <a:rPr lang="uk-UA" sz="5900" dirty="0" smtClean="0"/>
              <a:t>  –  це  особа,  яка  порушує  свої  службові  обов’язки  з  метою  тим  чи  іншим  способом задовольнити власні інтереси, які суперечать принципам публічної служби.</a:t>
            </a:r>
            <a:endParaRPr lang="ru-RU" sz="5900" dirty="0" smtClean="0"/>
          </a:p>
          <a:p>
            <a:pPr marL="0" indent="0">
              <a:buNone/>
            </a:pPr>
            <a:endParaRPr lang="uk-UA" sz="4800" b="1" dirty="0" smtClean="0"/>
          </a:p>
        </p:txBody>
      </p:sp>
      <p:pic>
        <p:nvPicPr>
          <p:cNvPr id="4" name="Рисунок 3" descr="http://www.nsj.gov.ua/images/logo/logo3.png"/>
          <p:cNvPicPr/>
          <p:nvPr/>
        </p:nvPicPr>
        <p:blipFill>
          <a:blip r:embed="rId2" cstate="print"/>
          <a:srcRect/>
          <a:stretch>
            <a:fillRect/>
          </a:stretch>
        </p:blipFill>
        <p:spPr bwMode="auto">
          <a:xfrm>
            <a:off x="1376445" y="620688"/>
            <a:ext cx="1728192" cy="1073262"/>
          </a:xfrm>
          <a:prstGeom prst="rect">
            <a:avLst/>
          </a:prstGeom>
          <a:noFill/>
          <a:ln w="9525">
            <a:noFill/>
            <a:miter lim="800000"/>
            <a:headEnd/>
            <a:tailEnd/>
          </a:ln>
        </p:spPr>
      </p:pic>
      <p:pic>
        <p:nvPicPr>
          <p:cNvPr id="5" name="Picture 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788024" y="889834"/>
            <a:ext cx="3584575" cy="469265"/>
          </a:xfrm>
          <a:prstGeom prst="rect">
            <a:avLst/>
          </a:prstGeom>
          <a:noFill/>
        </p:spPr>
      </p:pic>
    </p:spTree>
    <p:extLst>
      <p:ext uri="{BB962C8B-B14F-4D97-AF65-F5344CB8AC3E}">
        <p14:creationId xmlns="" xmlns:p14="http://schemas.microsoft.com/office/powerpoint/2010/main" val="33592642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507288" cy="1512168"/>
          </a:xfrm>
        </p:spPr>
        <p:txBody>
          <a:bodyPr numCol="2">
            <a:normAutofit fontScale="90000"/>
          </a:bodyPr>
          <a:lstStyle/>
          <a:p>
            <a:pPr algn="l"/>
            <a:r>
              <a:rPr lang="uk-UA" sz="1800" b="1" smtClean="0"/>
              <a:t>     </a:t>
            </a:r>
            <a:r>
              <a:rPr lang="uk-UA" sz="2000" b="1" smtClean="0"/>
              <a:t>Національна школа суддів України </a:t>
            </a:r>
            <a:r>
              <a:rPr lang="uk-UA" sz="1600" b="1" smtClean="0"/>
              <a:t>     </a:t>
            </a:r>
            <a:r>
              <a:rPr lang="uk-UA" sz="1300" b="1" smtClean="0">
                <a:solidFill>
                  <a:schemeClr val="tx2"/>
                </a:solidFill>
              </a:rPr>
              <a:t/>
            </a:r>
            <a:br>
              <a:rPr lang="uk-UA" sz="1300" b="1" smtClean="0">
                <a:solidFill>
                  <a:schemeClr val="tx2"/>
                </a:solidFill>
              </a:rPr>
            </a:br>
            <a:r>
              <a:rPr lang="uk-UA" sz="8800" b="1" smtClean="0">
                <a:solidFill>
                  <a:schemeClr val="tx2"/>
                </a:solidFill>
              </a:rPr>
              <a:t/>
            </a:r>
            <a:br>
              <a:rPr lang="uk-UA" sz="8800" b="1" smtClean="0">
                <a:solidFill>
                  <a:schemeClr val="tx2"/>
                </a:solidFill>
              </a:rPr>
            </a:br>
            <a:endParaRPr lang="uk-UA" sz="2700">
              <a:solidFill>
                <a:schemeClr val="accent2">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323528" y="1700808"/>
            <a:ext cx="8496944" cy="4824536"/>
          </a:xfrm>
        </p:spPr>
        <p:txBody>
          <a:bodyPr>
            <a:normAutofit fontScale="55000" lnSpcReduction="20000"/>
          </a:bodyPr>
          <a:lstStyle/>
          <a:p>
            <a:pPr algn="ctr" fontAlgn="base">
              <a:buNone/>
            </a:pPr>
            <a:r>
              <a:rPr lang="uk-UA" sz="5100" b="1" dirty="0" smtClean="0"/>
              <a:t>Важливі новели:</a:t>
            </a:r>
            <a:endParaRPr lang="ru-RU" sz="5100" dirty="0" smtClean="0"/>
          </a:p>
          <a:p>
            <a:pPr fontAlgn="base"/>
            <a:r>
              <a:rPr lang="uk-UA" sz="4800" dirty="0" smtClean="0"/>
              <a:t>При вчиненні злочину після 26 січня 2015 року до корупціонерів не можна застосувати положення ст. 69 КК України, що передбачає призначення винній особі більш м'якого покарання, ніж це передбачено законом за вчинення кримінального правопорушення.</a:t>
            </a:r>
            <a:endParaRPr lang="ru-RU" sz="4800" dirty="0" smtClean="0"/>
          </a:p>
          <a:p>
            <a:r>
              <a:rPr lang="uk-UA" sz="4800" dirty="0" smtClean="0"/>
              <a:t>Зазначене стосується як призначення основного покарання, так і додаткового покарання.</a:t>
            </a:r>
            <a:endParaRPr lang="ru-RU" sz="4800" dirty="0" smtClean="0"/>
          </a:p>
          <a:p>
            <a:r>
              <a:rPr lang="uk-UA" sz="4800" dirty="0" smtClean="0"/>
              <a:t>Однак,  у разі  засудження особи за  готування або за замах на  злочин, віднесений до корупційних, вимоги ст.68 КК України є чинними і покарання винній особі не може перевищувати відповідно половини або двох третин максимального строку або розміру найбільш суворого виду покарання, передбаченого законом.</a:t>
            </a:r>
            <a:endParaRPr lang="ru-RU" sz="4800" dirty="0" smtClean="0"/>
          </a:p>
          <a:p>
            <a:pPr marL="0" indent="0" algn="ctr">
              <a:buNone/>
            </a:pPr>
            <a:endParaRPr lang="uk-UA" sz="4800" b="1" dirty="0" smtClean="0"/>
          </a:p>
          <a:p>
            <a:pPr marL="0" indent="0" algn="ctr">
              <a:buNone/>
            </a:pPr>
            <a:endParaRPr lang="uk-UA" sz="4800" b="1" dirty="0" smtClean="0"/>
          </a:p>
        </p:txBody>
      </p:sp>
      <p:pic>
        <p:nvPicPr>
          <p:cNvPr id="4" name="Рисунок 3" descr="http://www.nsj.gov.ua/images/logo/logo3.png"/>
          <p:cNvPicPr/>
          <p:nvPr/>
        </p:nvPicPr>
        <p:blipFill>
          <a:blip r:embed="rId2" cstate="print"/>
          <a:srcRect/>
          <a:stretch>
            <a:fillRect/>
          </a:stretch>
        </p:blipFill>
        <p:spPr bwMode="auto">
          <a:xfrm>
            <a:off x="1376445" y="620688"/>
            <a:ext cx="1728192" cy="1073262"/>
          </a:xfrm>
          <a:prstGeom prst="rect">
            <a:avLst/>
          </a:prstGeom>
          <a:noFill/>
          <a:ln w="9525">
            <a:noFill/>
            <a:miter lim="800000"/>
            <a:headEnd/>
            <a:tailEnd/>
          </a:ln>
        </p:spPr>
      </p:pic>
      <p:pic>
        <p:nvPicPr>
          <p:cNvPr id="5" name="Picture 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788024" y="889834"/>
            <a:ext cx="3584575" cy="469265"/>
          </a:xfrm>
          <a:prstGeom prst="rect">
            <a:avLst/>
          </a:prstGeom>
          <a:noFill/>
        </p:spPr>
      </p:pic>
    </p:spTree>
    <p:extLst>
      <p:ext uri="{BB962C8B-B14F-4D97-AF65-F5344CB8AC3E}">
        <p14:creationId xmlns="" xmlns:p14="http://schemas.microsoft.com/office/powerpoint/2010/main" val="33592642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507288" cy="1512168"/>
          </a:xfrm>
        </p:spPr>
        <p:txBody>
          <a:bodyPr numCol="2">
            <a:normAutofit fontScale="90000"/>
          </a:bodyPr>
          <a:lstStyle/>
          <a:p>
            <a:pPr algn="l"/>
            <a:r>
              <a:rPr lang="uk-UA" sz="1800" b="1" smtClean="0"/>
              <a:t>     </a:t>
            </a:r>
            <a:r>
              <a:rPr lang="uk-UA" sz="2000" b="1" smtClean="0"/>
              <a:t>Національна школа суддів України </a:t>
            </a:r>
            <a:r>
              <a:rPr lang="uk-UA" sz="1600" b="1" smtClean="0"/>
              <a:t>     </a:t>
            </a:r>
            <a:r>
              <a:rPr lang="uk-UA" sz="1300" b="1" smtClean="0">
                <a:solidFill>
                  <a:schemeClr val="tx2"/>
                </a:solidFill>
              </a:rPr>
              <a:t/>
            </a:r>
            <a:br>
              <a:rPr lang="uk-UA" sz="1300" b="1" smtClean="0">
                <a:solidFill>
                  <a:schemeClr val="tx2"/>
                </a:solidFill>
              </a:rPr>
            </a:br>
            <a:r>
              <a:rPr lang="uk-UA" sz="8800" b="1" smtClean="0">
                <a:solidFill>
                  <a:schemeClr val="tx2"/>
                </a:solidFill>
              </a:rPr>
              <a:t/>
            </a:r>
            <a:br>
              <a:rPr lang="uk-UA" sz="8800" b="1" smtClean="0">
                <a:solidFill>
                  <a:schemeClr val="tx2"/>
                </a:solidFill>
              </a:rPr>
            </a:br>
            <a:endParaRPr lang="uk-UA" sz="2700">
              <a:solidFill>
                <a:schemeClr val="accent2">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251520" y="1844824"/>
            <a:ext cx="8568952" cy="4680520"/>
          </a:xfrm>
        </p:spPr>
        <p:txBody>
          <a:bodyPr>
            <a:normAutofit fontScale="55000" lnSpcReduction="20000"/>
          </a:bodyPr>
          <a:lstStyle/>
          <a:p>
            <a:pPr algn="ctr" fontAlgn="base">
              <a:buNone/>
            </a:pPr>
            <a:r>
              <a:rPr lang="uk-UA" sz="5800" b="1" dirty="0" smtClean="0"/>
              <a:t>Важливі новели:</a:t>
            </a:r>
          </a:p>
          <a:p>
            <a:pPr fontAlgn="base"/>
            <a:r>
              <a:rPr lang="uk-UA" sz="5100" dirty="0" smtClean="0"/>
              <a:t>До таких осіб не можна застосувати і положення ст. ст. 45, 46, 47, 48 КК України, що передбачають підстави і умови звільнення від кримінальної відповідальності (зокрема, у зв'язку з дійовим каяттям, примиренням винного з потерпілим, передачею особи на поруки, зміною обстановки). </a:t>
            </a:r>
          </a:p>
          <a:p>
            <a:pPr fontAlgn="base"/>
            <a:r>
              <a:rPr lang="uk-UA" sz="5100" dirty="0" smtClean="0"/>
              <a:t>Водночас положення ст. 49 КК України – звільнення від кримінальної відповідальності у зв’язку з закінченням строків давності – не містить винятку стосовно осіб, винуватих у вчиненні корупційних злочинів.</a:t>
            </a:r>
            <a:endParaRPr lang="ru-RU" sz="5100" dirty="0" smtClean="0"/>
          </a:p>
          <a:p>
            <a:pPr algn="ctr" fontAlgn="base">
              <a:buNone/>
            </a:pPr>
            <a:endParaRPr lang="ru-RU" sz="4800" dirty="0" smtClean="0"/>
          </a:p>
        </p:txBody>
      </p:sp>
      <p:pic>
        <p:nvPicPr>
          <p:cNvPr id="4" name="Рисунок 3" descr="http://www.nsj.gov.ua/images/logo/logo3.png"/>
          <p:cNvPicPr/>
          <p:nvPr/>
        </p:nvPicPr>
        <p:blipFill>
          <a:blip r:embed="rId2" cstate="print"/>
          <a:srcRect/>
          <a:stretch>
            <a:fillRect/>
          </a:stretch>
        </p:blipFill>
        <p:spPr bwMode="auto">
          <a:xfrm>
            <a:off x="1376445" y="620688"/>
            <a:ext cx="1728192" cy="1073262"/>
          </a:xfrm>
          <a:prstGeom prst="rect">
            <a:avLst/>
          </a:prstGeom>
          <a:noFill/>
          <a:ln w="9525">
            <a:noFill/>
            <a:miter lim="800000"/>
            <a:headEnd/>
            <a:tailEnd/>
          </a:ln>
        </p:spPr>
      </p:pic>
      <p:pic>
        <p:nvPicPr>
          <p:cNvPr id="5" name="Picture 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788024" y="889834"/>
            <a:ext cx="3584575" cy="469265"/>
          </a:xfrm>
          <a:prstGeom prst="rect">
            <a:avLst/>
          </a:prstGeom>
          <a:noFill/>
        </p:spPr>
      </p:pic>
    </p:spTree>
    <p:extLst>
      <p:ext uri="{BB962C8B-B14F-4D97-AF65-F5344CB8AC3E}">
        <p14:creationId xmlns="" xmlns:p14="http://schemas.microsoft.com/office/powerpoint/2010/main" val="33592642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507288" cy="1512168"/>
          </a:xfrm>
        </p:spPr>
        <p:txBody>
          <a:bodyPr numCol="2">
            <a:normAutofit fontScale="90000"/>
          </a:bodyPr>
          <a:lstStyle/>
          <a:p>
            <a:pPr algn="l"/>
            <a:r>
              <a:rPr lang="uk-UA" sz="1800" b="1" smtClean="0"/>
              <a:t>     </a:t>
            </a:r>
            <a:r>
              <a:rPr lang="uk-UA" sz="2000" b="1" smtClean="0"/>
              <a:t>Національна школа суддів України </a:t>
            </a:r>
            <a:r>
              <a:rPr lang="uk-UA" sz="1600" b="1" smtClean="0"/>
              <a:t>     </a:t>
            </a:r>
            <a:r>
              <a:rPr lang="uk-UA" sz="1300" b="1" smtClean="0">
                <a:solidFill>
                  <a:schemeClr val="tx2"/>
                </a:solidFill>
              </a:rPr>
              <a:t/>
            </a:r>
            <a:br>
              <a:rPr lang="uk-UA" sz="1300" b="1" smtClean="0">
                <a:solidFill>
                  <a:schemeClr val="tx2"/>
                </a:solidFill>
              </a:rPr>
            </a:br>
            <a:r>
              <a:rPr lang="uk-UA" sz="8800" b="1" smtClean="0">
                <a:solidFill>
                  <a:schemeClr val="tx2"/>
                </a:solidFill>
              </a:rPr>
              <a:t/>
            </a:r>
            <a:br>
              <a:rPr lang="uk-UA" sz="8800" b="1" smtClean="0">
                <a:solidFill>
                  <a:schemeClr val="tx2"/>
                </a:solidFill>
              </a:rPr>
            </a:br>
            <a:endParaRPr lang="uk-UA" sz="2700">
              <a:solidFill>
                <a:schemeClr val="accent2">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251520" y="1916832"/>
            <a:ext cx="8568952" cy="4608512"/>
          </a:xfrm>
        </p:spPr>
        <p:txBody>
          <a:bodyPr>
            <a:normAutofit fontScale="40000" lnSpcReduction="20000"/>
          </a:bodyPr>
          <a:lstStyle/>
          <a:p>
            <a:pPr marL="0" indent="0" algn="ctr">
              <a:buNone/>
            </a:pPr>
            <a:r>
              <a:rPr lang="uk-UA" sz="8000" b="1" dirty="0" smtClean="0"/>
              <a:t>Важливі новели:</a:t>
            </a:r>
          </a:p>
          <a:p>
            <a:pPr fontAlgn="base"/>
            <a:r>
              <a:rPr lang="uk-UA" sz="6800" dirty="0" smtClean="0"/>
              <a:t>Незалежно від тяжкості злочину особу, що вчинила корупційний злочин, не можна звільняти від покарання в порядку, визначеному ст. 74 КК України, тобто за бездоганну поведінку і сумлінне ставлення до праці.</a:t>
            </a:r>
            <a:endParaRPr lang="ru-RU" sz="6800" dirty="0" smtClean="0"/>
          </a:p>
          <a:p>
            <a:pPr fontAlgn="base"/>
            <a:r>
              <a:rPr lang="uk-UA" sz="6800" dirty="0" smtClean="0"/>
              <a:t>Особа, винна у вчиненні корупційного правопорушення, позбавляється можливості бути звільненою від відбування покарання з випробуванням (у порядку ст. 75 КК України), навіть якщо злочин вчинила вагітна жінка або жінка, що має дітей віком до 7 років (у поряду ст. 79 КК України)</a:t>
            </a:r>
            <a:r>
              <a:rPr lang="uk-UA" sz="5900" dirty="0" smtClean="0"/>
              <a:t>.</a:t>
            </a:r>
            <a:endParaRPr lang="ru-RU" sz="5900" dirty="0" smtClean="0"/>
          </a:p>
        </p:txBody>
      </p:sp>
      <p:pic>
        <p:nvPicPr>
          <p:cNvPr id="4" name="Рисунок 3" descr="http://www.nsj.gov.ua/images/logo/logo3.png"/>
          <p:cNvPicPr/>
          <p:nvPr/>
        </p:nvPicPr>
        <p:blipFill>
          <a:blip r:embed="rId2" cstate="print"/>
          <a:srcRect/>
          <a:stretch>
            <a:fillRect/>
          </a:stretch>
        </p:blipFill>
        <p:spPr bwMode="auto">
          <a:xfrm>
            <a:off x="1376445" y="620688"/>
            <a:ext cx="1728192" cy="1073262"/>
          </a:xfrm>
          <a:prstGeom prst="rect">
            <a:avLst/>
          </a:prstGeom>
          <a:noFill/>
          <a:ln w="9525">
            <a:noFill/>
            <a:miter lim="800000"/>
            <a:headEnd/>
            <a:tailEnd/>
          </a:ln>
        </p:spPr>
      </p:pic>
      <p:pic>
        <p:nvPicPr>
          <p:cNvPr id="5" name="Picture 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788024" y="889834"/>
            <a:ext cx="3584575" cy="469265"/>
          </a:xfrm>
          <a:prstGeom prst="rect">
            <a:avLst/>
          </a:prstGeom>
          <a:noFill/>
        </p:spPr>
      </p:pic>
    </p:spTree>
    <p:extLst>
      <p:ext uri="{BB962C8B-B14F-4D97-AF65-F5344CB8AC3E}">
        <p14:creationId xmlns="" xmlns:p14="http://schemas.microsoft.com/office/powerpoint/2010/main" val="33592642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60648"/>
            <a:ext cx="8507288" cy="1512168"/>
          </a:xfrm>
        </p:spPr>
        <p:txBody>
          <a:bodyPr numCol="2">
            <a:normAutofit fontScale="90000"/>
          </a:bodyPr>
          <a:lstStyle/>
          <a:p>
            <a:pPr algn="l"/>
            <a:r>
              <a:rPr lang="uk-UA" sz="1800" b="1" smtClean="0"/>
              <a:t>     </a:t>
            </a:r>
            <a:r>
              <a:rPr lang="uk-UA" sz="2000" b="1" smtClean="0"/>
              <a:t>Національна школа суддів України </a:t>
            </a:r>
            <a:r>
              <a:rPr lang="uk-UA" sz="1600" b="1" smtClean="0"/>
              <a:t>     </a:t>
            </a:r>
            <a:r>
              <a:rPr lang="uk-UA" sz="1300" b="1" smtClean="0">
                <a:solidFill>
                  <a:schemeClr val="tx2"/>
                </a:solidFill>
              </a:rPr>
              <a:t/>
            </a:r>
            <a:br>
              <a:rPr lang="uk-UA" sz="1300" b="1" smtClean="0">
                <a:solidFill>
                  <a:schemeClr val="tx2"/>
                </a:solidFill>
              </a:rPr>
            </a:br>
            <a:r>
              <a:rPr lang="uk-UA" sz="8800" b="1" smtClean="0">
                <a:solidFill>
                  <a:schemeClr val="tx2"/>
                </a:solidFill>
              </a:rPr>
              <a:t/>
            </a:r>
            <a:br>
              <a:rPr lang="uk-UA" sz="8800" b="1" smtClean="0">
                <a:solidFill>
                  <a:schemeClr val="tx2"/>
                </a:solidFill>
              </a:rPr>
            </a:br>
            <a:endParaRPr lang="uk-UA" sz="2700">
              <a:solidFill>
                <a:schemeClr val="accent2">
                  <a:lumMod val="50000"/>
                </a:schemeClr>
              </a:solidFill>
              <a:effectLst>
                <a:outerShdw blurRad="38100" dist="38100" dir="2700000" algn="tl">
                  <a:srgbClr val="000000">
                    <a:alpha val="43137"/>
                  </a:srgbClr>
                </a:outerShdw>
              </a:effectLst>
            </a:endParaRPr>
          </a:p>
        </p:txBody>
      </p:sp>
      <p:sp>
        <p:nvSpPr>
          <p:cNvPr id="3" name="Объект 2"/>
          <p:cNvSpPr>
            <a:spLocks noGrp="1"/>
          </p:cNvSpPr>
          <p:nvPr>
            <p:ph idx="1"/>
          </p:nvPr>
        </p:nvSpPr>
        <p:spPr>
          <a:xfrm>
            <a:off x="323528" y="1844824"/>
            <a:ext cx="8496944" cy="4680520"/>
          </a:xfrm>
        </p:spPr>
        <p:txBody>
          <a:bodyPr>
            <a:normAutofit fontScale="47500" lnSpcReduction="20000"/>
          </a:bodyPr>
          <a:lstStyle/>
          <a:p>
            <a:pPr algn="ctr" fontAlgn="base">
              <a:buNone/>
            </a:pPr>
            <a:r>
              <a:rPr lang="uk-UA" sz="5900" b="1" dirty="0" smtClean="0"/>
              <a:t>Важливі новели:</a:t>
            </a:r>
          </a:p>
          <a:p>
            <a:pPr fontAlgn="base"/>
            <a:r>
              <a:rPr lang="uk-UA" sz="4800" dirty="0" smtClean="0"/>
              <a:t>Відповідно до нової редакції п. 2 ч. 3 ст. 81 КК України, умовно-дострокове звільнення особи, що вчинила корупційне правопорушення, від відбування покарання, буде застосовуватись лише після фактичного відбуття останньою не менше 2/3 строку покарання, призначеного судом за корупційний злочин середньої тяжкості, умисний тяжкий чи необережний особливо тяжкий злочин.</a:t>
            </a:r>
            <a:endParaRPr lang="ru-RU" sz="4800" dirty="0" smtClean="0"/>
          </a:p>
          <a:p>
            <a:pPr fontAlgn="base"/>
            <a:r>
              <a:rPr lang="uk-UA" sz="4800" dirty="0" smtClean="0"/>
              <a:t>Заміна </a:t>
            </a:r>
            <a:r>
              <a:rPr lang="uk-UA" sz="4800" dirty="0" err="1" smtClean="0"/>
              <a:t>невідбутої</a:t>
            </a:r>
            <a:r>
              <a:rPr lang="uk-UA" sz="4800" dirty="0" smtClean="0"/>
              <a:t> частини покарання більш м'яким для засуджених корупціонерів буде можлива лише після фактичного відбуття ними не менше 1/2 покарання, призначеного судом за корупційний злочин середньої тяжкості, умисний тяжкий злочин чи необережний особливо тяжкий злочин (відповідно до змін, внесених до п. 2 ч. 4 ст. 82 КК України).</a:t>
            </a:r>
            <a:endParaRPr lang="ru-RU" sz="4800" dirty="0" smtClean="0"/>
          </a:p>
          <a:p>
            <a:pPr marL="0" indent="0" algn="ctr">
              <a:buNone/>
            </a:pPr>
            <a:endParaRPr lang="uk-UA" sz="4800" b="1" dirty="0" smtClean="0"/>
          </a:p>
        </p:txBody>
      </p:sp>
      <p:pic>
        <p:nvPicPr>
          <p:cNvPr id="4" name="Рисунок 3" descr="http://www.nsj.gov.ua/images/logo/logo3.png"/>
          <p:cNvPicPr/>
          <p:nvPr/>
        </p:nvPicPr>
        <p:blipFill>
          <a:blip r:embed="rId2" cstate="print"/>
          <a:srcRect/>
          <a:stretch>
            <a:fillRect/>
          </a:stretch>
        </p:blipFill>
        <p:spPr bwMode="auto">
          <a:xfrm>
            <a:off x="1376445" y="620688"/>
            <a:ext cx="1728192" cy="1073262"/>
          </a:xfrm>
          <a:prstGeom prst="rect">
            <a:avLst/>
          </a:prstGeom>
          <a:noFill/>
          <a:ln w="9525">
            <a:noFill/>
            <a:miter lim="800000"/>
            <a:headEnd/>
            <a:tailEnd/>
          </a:ln>
        </p:spPr>
      </p:pic>
      <p:pic>
        <p:nvPicPr>
          <p:cNvPr id="5" name="Picture 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4788024" y="889834"/>
            <a:ext cx="3584575" cy="469265"/>
          </a:xfrm>
          <a:prstGeom prst="rect">
            <a:avLst/>
          </a:prstGeom>
          <a:noFill/>
        </p:spPr>
      </p:pic>
    </p:spTree>
    <p:extLst>
      <p:ext uri="{BB962C8B-B14F-4D97-AF65-F5344CB8AC3E}">
        <p14:creationId xmlns="" xmlns:p14="http://schemas.microsoft.com/office/powerpoint/2010/main" val="3359264296"/>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1420</TotalTime>
  <Words>2059</Words>
  <Application>Microsoft Office PowerPoint</Application>
  <PresentationFormat>Экран (4:3)</PresentationFormat>
  <Paragraphs>86</Paragraphs>
  <Slides>19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Тема Office</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lpstr>     Національна школа суддів України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Національна школа суддів України                СЕМІНАР для суддів та викладачів         Національної     школи     суддів     України        "СУДОВА ПРАКТИКА РОЗГЛЯДУ           СПРАВ ЩОДО НАСИЛЬСТВА                         В СІМ’Ї"                    м. Київ, 11 грудня 2013 року  </dc:title>
  <cp:lastModifiedBy>WiZaRd</cp:lastModifiedBy>
  <cp:revision>82</cp:revision>
  <dcterms:modified xsi:type="dcterms:W3CDTF">2016-10-12T11:57:28Z</dcterms:modified>
</cp:coreProperties>
</file>